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3" r:id="rId2"/>
    <p:sldId id="294" r:id="rId3"/>
    <p:sldId id="333" r:id="rId4"/>
    <p:sldId id="306" r:id="rId5"/>
    <p:sldId id="328" r:id="rId6"/>
    <p:sldId id="327" r:id="rId7"/>
    <p:sldId id="295" r:id="rId8"/>
    <p:sldId id="268" r:id="rId9"/>
    <p:sldId id="332" r:id="rId10"/>
    <p:sldId id="269" r:id="rId11"/>
    <p:sldId id="297" r:id="rId12"/>
    <p:sldId id="298" r:id="rId13"/>
    <p:sldId id="307" r:id="rId14"/>
    <p:sldId id="258" r:id="rId15"/>
    <p:sldId id="299" r:id="rId16"/>
    <p:sldId id="349" r:id="rId17"/>
    <p:sldId id="300" r:id="rId18"/>
    <p:sldId id="301" r:id="rId19"/>
    <p:sldId id="329" r:id="rId20"/>
    <p:sldId id="302" r:id="rId21"/>
    <p:sldId id="330" r:id="rId22"/>
    <p:sldId id="303" r:id="rId23"/>
    <p:sldId id="304" r:id="rId24"/>
    <p:sldId id="305" r:id="rId25"/>
    <p:sldId id="296" r:id="rId26"/>
    <p:sldId id="340" r:id="rId27"/>
    <p:sldId id="342" r:id="rId28"/>
    <p:sldId id="341" r:id="rId29"/>
    <p:sldId id="331" r:id="rId30"/>
    <p:sldId id="287" r:id="rId31"/>
    <p:sldId id="32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99" autoAdjust="0"/>
    <p:restoredTop sz="94660"/>
  </p:normalViewPr>
  <p:slideViewPr>
    <p:cSldViewPr>
      <p:cViewPr varScale="1">
        <p:scale>
          <a:sx n="62" d="100"/>
          <a:sy n="62" d="100"/>
        </p:scale>
        <p:origin x="84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D24A9-888A-4ACD-ACC5-1417C7114445}" type="datetimeFigureOut">
              <a:rPr lang="en-IN" smtClean="0"/>
              <a:t>22-11-2024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305E6-C531-4640-86B3-12FFE6802499}" type="slidenum">
              <a:rPr lang="en-IN" smtClean="0"/>
              <a:t>‹#›</a:t>
            </a:fld>
            <a:endParaRPr lang="en-IN"/>
          </a:p>
        </p:txBody>
      </p:sp>
    </p:spTree>
    <p:extLst>
      <p:ext uri="{BB962C8B-B14F-4D97-AF65-F5344CB8AC3E}">
        <p14:creationId xmlns:p14="http://schemas.microsoft.com/office/powerpoint/2010/main" val="2584876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08D14-0A5B-3745-92A6-8EDFAEC76926}" type="slidenum">
              <a:rPr lang="en-US" smtClean="0"/>
              <a:pPr/>
              <a:t>1</a:t>
            </a:fld>
            <a:endParaRPr lang="en-US"/>
          </a:p>
        </p:txBody>
      </p:sp>
    </p:spTree>
    <p:extLst>
      <p:ext uri="{BB962C8B-B14F-4D97-AF65-F5344CB8AC3E}">
        <p14:creationId xmlns:p14="http://schemas.microsoft.com/office/powerpoint/2010/main" val="208423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8C5CCF-5B3B-4136-A80D-56CCE87AA2C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765389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8C5CCF-5B3B-4136-A80D-56CCE87AA2C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3278423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8C5CCF-5B3B-4136-A80D-56CCE87AA2C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321497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8C5CCF-5B3B-4136-A80D-56CCE87AA2C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4161586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8C5CCF-5B3B-4136-A80D-56CCE87AA2C9}" type="datetimeFigureOut">
              <a:rPr lang="en-US" smtClean="0"/>
              <a:t>11/22/2024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144341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8C5CCF-5B3B-4136-A80D-56CCE87AA2C9}"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418528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8C5CCF-5B3B-4136-A80D-56CCE87AA2C9}" type="datetimeFigureOut">
              <a:rPr lang="en-US" smtClean="0"/>
              <a:t>11/22/2024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399655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8C5CCF-5B3B-4136-A80D-56CCE87AA2C9}" type="datetimeFigureOut">
              <a:rPr lang="en-US" smtClean="0"/>
              <a:t>11/22/2024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335699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C5CCF-5B3B-4136-A80D-56CCE87AA2C9}" type="datetimeFigureOut">
              <a:rPr lang="en-US" smtClean="0"/>
              <a:t>11/22/2024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2210548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8C5CCF-5B3B-4136-A80D-56CCE87AA2C9}"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345013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8C5CCF-5B3B-4136-A80D-56CCE87AA2C9}" type="datetimeFigureOut">
              <a:rPr lang="en-US" smtClean="0"/>
              <a:t>11/22/2024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25EE6-0120-4DF4-B548-922F407062A0}" type="slidenum">
              <a:rPr lang="en-US" smtClean="0"/>
              <a:t>‹#›</a:t>
            </a:fld>
            <a:endParaRPr lang="en-US"/>
          </a:p>
        </p:txBody>
      </p:sp>
    </p:spTree>
    <p:extLst>
      <p:ext uri="{BB962C8B-B14F-4D97-AF65-F5344CB8AC3E}">
        <p14:creationId xmlns:p14="http://schemas.microsoft.com/office/powerpoint/2010/main" val="1568353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C5CCF-5B3B-4136-A80D-56CCE87AA2C9}" type="datetimeFigureOut">
              <a:rPr lang="en-US" smtClean="0"/>
              <a:t>11/22/2024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25EE6-0120-4DF4-B548-922F407062A0}" type="slidenum">
              <a:rPr lang="en-US" smtClean="0"/>
              <a:t>‹#›</a:t>
            </a:fld>
            <a:endParaRPr lang="en-US"/>
          </a:p>
        </p:txBody>
      </p:sp>
    </p:spTree>
    <p:extLst>
      <p:ext uri="{BB962C8B-B14F-4D97-AF65-F5344CB8AC3E}">
        <p14:creationId xmlns:p14="http://schemas.microsoft.com/office/powerpoint/2010/main" val="2521943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3048562" y="3519045"/>
            <a:ext cx="3279816" cy="193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buFont typeface="Arial" charset="0"/>
              <a:defRPr sz="2400">
                <a:solidFill>
                  <a:schemeClr val="tx1"/>
                </a:solidFill>
                <a:latin typeface="Times New Roman" charset="0"/>
                <a:ea typeface="ＭＳ Ｐゴシック" charset="-128"/>
              </a:defRPr>
            </a:lvl9pPr>
          </a:lstStyle>
          <a:p>
            <a:pPr algn="ctr"/>
            <a:endParaRPr lang="en-IN" sz="1350" dirty="0">
              <a:solidFill>
                <a:srgbClr val="7030A0"/>
              </a:solidFill>
            </a:endParaRPr>
          </a:p>
          <a:p>
            <a:pPr algn="ctr"/>
            <a:endParaRPr lang="en-IN" sz="1350" dirty="0">
              <a:solidFill>
                <a:srgbClr val="7030A0"/>
              </a:solidFill>
            </a:endParaRPr>
          </a:p>
          <a:p>
            <a:pPr marL="264319" marR="261461" indent="953" algn="ctr">
              <a:spcBef>
                <a:spcPts val="75"/>
              </a:spcBef>
            </a:pPr>
            <a:r>
              <a:rPr lang="en-IN" sz="1800" dirty="0" err="1">
                <a:solidFill>
                  <a:srgbClr val="6F2F9F"/>
                </a:solidFill>
                <a:latin typeface="Times New Roman"/>
                <a:cs typeface="Times New Roman"/>
              </a:rPr>
              <a:t>Dr.</a:t>
            </a:r>
            <a:r>
              <a:rPr lang="en-IN" sz="1800" dirty="0">
                <a:solidFill>
                  <a:srgbClr val="6F2F9F"/>
                </a:solidFill>
                <a:latin typeface="Times New Roman"/>
                <a:cs typeface="Times New Roman"/>
              </a:rPr>
              <a:t> </a:t>
            </a:r>
            <a:r>
              <a:rPr lang="en-IN" sz="1800" spc="-4" dirty="0">
                <a:solidFill>
                  <a:srgbClr val="6F2F9F"/>
                </a:solidFill>
                <a:latin typeface="Times New Roman"/>
                <a:cs typeface="Times New Roman"/>
              </a:rPr>
              <a:t>Semanti </a:t>
            </a:r>
            <a:r>
              <a:rPr lang="en-IN" sz="1800" dirty="0">
                <a:solidFill>
                  <a:srgbClr val="6F2F9F"/>
                </a:solidFill>
                <a:latin typeface="Times New Roman"/>
                <a:cs typeface="Times New Roman"/>
              </a:rPr>
              <a:t>Basu  </a:t>
            </a:r>
          </a:p>
          <a:p>
            <a:pPr marL="264319" marR="261461" indent="953" algn="ctr">
              <a:spcBef>
                <a:spcPts val="75"/>
              </a:spcBef>
            </a:pPr>
            <a:r>
              <a:rPr lang="en-IN" sz="1800" dirty="0">
                <a:solidFill>
                  <a:srgbClr val="6F2F9F"/>
                </a:solidFill>
                <a:latin typeface="Times New Roman"/>
                <a:cs typeface="Times New Roman"/>
              </a:rPr>
              <a:t>Assistant Professor </a:t>
            </a:r>
          </a:p>
          <a:p>
            <a:pPr marL="264319" marR="261461" indent="953" algn="ctr">
              <a:spcBef>
                <a:spcPts val="75"/>
              </a:spcBef>
            </a:pPr>
            <a:r>
              <a:rPr lang="en-IN" sz="1800" spc="-4" dirty="0">
                <a:solidFill>
                  <a:srgbClr val="6F2F9F"/>
                </a:solidFill>
                <a:latin typeface="Times New Roman"/>
                <a:cs typeface="Times New Roman"/>
              </a:rPr>
              <a:t>Department </a:t>
            </a:r>
            <a:r>
              <a:rPr lang="en-IN" sz="1800" dirty="0">
                <a:solidFill>
                  <a:srgbClr val="6F2F9F"/>
                </a:solidFill>
                <a:latin typeface="Times New Roman"/>
                <a:cs typeface="Times New Roman"/>
              </a:rPr>
              <a:t>of</a:t>
            </a:r>
            <a:r>
              <a:rPr lang="en-IN" sz="1800" spc="-38" dirty="0">
                <a:solidFill>
                  <a:srgbClr val="6F2F9F"/>
                </a:solidFill>
                <a:latin typeface="Times New Roman"/>
                <a:cs typeface="Times New Roman"/>
              </a:rPr>
              <a:t> </a:t>
            </a:r>
            <a:r>
              <a:rPr lang="en-IN" sz="1800" spc="-4" dirty="0">
                <a:solidFill>
                  <a:srgbClr val="6F2F9F"/>
                </a:solidFill>
                <a:latin typeface="Times New Roman"/>
                <a:cs typeface="Times New Roman"/>
              </a:rPr>
              <a:t>Chemistry</a:t>
            </a:r>
            <a:endParaRPr lang="en-IN" sz="1800" dirty="0">
              <a:latin typeface="Times New Roman"/>
              <a:cs typeface="Times New Roman"/>
            </a:endParaRPr>
          </a:p>
          <a:p>
            <a:pPr marL="9525" marR="3810" algn="ctr">
              <a:spcBef>
                <a:spcPts val="4"/>
              </a:spcBef>
            </a:pPr>
            <a:r>
              <a:rPr lang="en-IN" sz="1800" dirty="0">
                <a:solidFill>
                  <a:srgbClr val="6F2F9F"/>
                </a:solidFill>
                <a:latin typeface="Times New Roman"/>
                <a:cs typeface="Times New Roman"/>
              </a:rPr>
              <a:t>Bejoy Narayan</a:t>
            </a:r>
            <a:r>
              <a:rPr lang="en-IN" sz="1800" spc="-68" dirty="0">
                <a:solidFill>
                  <a:srgbClr val="6F2F9F"/>
                </a:solidFill>
                <a:latin typeface="Times New Roman"/>
                <a:cs typeface="Times New Roman"/>
              </a:rPr>
              <a:t> </a:t>
            </a:r>
            <a:r>
              <a:rPr lang="en-IN" sz="1800" dirty="0">
                <a:solidFill>
                  <a:srgbClr val="6F2F9F"/>
                </a:solidFill>
                <a:latin typeface="Times New Roman"/>
                <a:cs typeface="Times New Roman"/>
              </a:rPr>
              <a:t>Mahavidyalaya  </a:t>
            </a:r>
            <a:r>
              <a:rPr lang="en-IN" sz="1800" dirty="0" err="1">
                <a:solidFill>
                  <a:srgbClr val="6F2F9F"/>
                </a:solidFill>
                <a:latin typeface="Times New Roman"/>
                <a:cs typeface="Times New Roman"/>
              </a:rPr>
              <a:t>Itachuna</a:t>
            </a:r>
            <a:r>
              <a:rPr lang="en-IN" sz="1800" dirty="0">
                <a:solidFill>
                  <a:srgbClr val="6F2F9F"/>
                </a:solidFill>
                <a:latin typeface="Times New Roman"/>
                <a:cs typeface="Times New Roman"/>
              </a:rPr>
              <a:t>,</a:t>
            </a:r>
            <a:r>
              <a:rPr lang="en-IN" sz="1800" spc="-34" dirty="0">
                <a:solidFill>
                  <a:srgbClr val="6F2F9F"/>
                </a:solidFill>
                <a:latin typeface="Times New Roman"/>
                <a:cs typeface="Times New Roman"/>
              </a:rPr>
              <a:t> </a:t>
            </a:r>
            <a:r>
              <a:rPr lang="en-IN" sz="1800" spc="-4" dirty="0">
                <a:solidFill>
                  <a:srgbClr val="6F2F9F"/>
                </a:solidFill>
                <a:latin typeface="Times New Roman"/>
                <a:cs typeface="Times New Roman"/>
              </a:rPr>
              <a:t>Hooghly, W.B., India</a:t>
            </a:r>
            <a:endParaRPr lang="en-IN" sz="1800" dirty="0">
              <a:latin typeface="Times New Roman"/>
              <a:cs typeface="Times New Roman"/>
            </a:endParaRPr>
          </a:p>
        </p:txBody>
      </p:sp>
      <p:sp>
        <p:nvSpPr>
          <p:cNvPr id="3" name="TextBox 2">
            <a:extLst>
              <a:ext uri="{FF2B5EF4-FFF2-40B4-BE49-F238E27FC236}">
                <a16:creationId xmlns:a16="http://schemas.microsoft.com/office/drawing/2014/main" id="{0B943C05-1A9C-FF50-E33E-8FECF013D51A}"/>
              </a:ext>
            </a:extLst>
          </p:cNvPr>
          <p:cNvSpPr txBox="1"/>
          <p:nvPr/>
        </p:nvSpPr>
        <p:spPr>
          <a:xfrm>
            <a:off x="1600200" y="1543051"/>
            <a:ext cx="6000750" cy="1454244"/>
          </a:xfrm>
          <a:prstGeom prst="rect">
            <a:avLst/>
          </a:prstGeom>
          <a:noFill/>
        </p:spPr>
        <p:txBody>
          <a:bodyPr wrap="square">
            <a:spAutoFit/>
          </a:bodyPr>
          <a:lstStyle/>
          <a:p>
            <a:pPr algn="ctr"/>
            <a:r>
              <a:rPr lang="en-US" sz="4425" b="1" dirty="0">
                <a:solidFill>
                  <a:srgbClr val="6600CC"/>
                </a:solidFill>
                <a:effectLst>
                  <a:outerShdw blurRad="38100" dist="38100" dir="2700000" algn="tl">
                    <a:srgbClr val="C0C0C0"/>
                  </a:outerShdw>
                </a:effectLst>
                <a:latin typeface="Arial" charset="0"/>
              </a:rPr>
              <a:t>Lanthanoids and Actinoids- I</a:t>
            </a:r>
            <a:endParaRPr lang="en-US" sz="4425" b="1" dirty="0">
              <a:solidFill>
                <a:srgbClr val="6600CC"/>
              </a:solidFill>
            </a:endParaRPr>
          </a:p>
        </p:txBody>
      </p:sp>
    </p:spTree>
    <p:extLst>
      <p:ext uri="{BB962C8B-B14F-4D97-AF65-F5344CB8AC3E}">
        <p14:creationId xmlns:p14="http://schemas.microsoft.com/office/powerpoint/2010/main" val="84278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4A5D38C4-EAE9-1CDB-59CD-2F6D4D72441D}"/>
              </a:ext>
            </a:extLst>
          </p:cNvPr>
          <p:cNvGraphicFramePr>
            <a:graphicFrameLocks noGrp="1"/>
          </p:cNvGraphicFramePr>
          <p:nvPr>
            <p:extLst>
              <p:ext uri="{D42A27DB-BD31-4B8C-83A1-F6EECF244321}">
                <p14:modId xmlns:p14="http://schemas.microsoft.com/office/powerpoint/2010/main" val="3222810568"/>
              </p:ext>
            </p:extLst>
          </p:nvPr>
        </p:nvGraphicFramePr>
        <p:xfrm>
          <a:off x="609600" y="76200"/>
          <a:ext cx="8305800" cy="6675120"/>
        </p:xfrm>
        <a:graphic>
          <a:graphicData uri="http://schemas.openxmlformats.org/drawingml/2006/table">
            <a:tbl>
              <a:tblPr firstRow="1" bandRow="1">
                <a:tableStyleId>{5C22544A-7EE6-4342-B048-85BDC9FD1C3A}</a:tableStyleId>
              </a:tblPr>
              <a:tblGrid>
                <a:gridCol w="1384300">
                  <a:extLst>
                    <a:ext uri="{9D8B030D-6E8A-4147-A177-3AD203B41FA5}">
                      <a16:colId xmlns:a16="http://schemas.microsoft.com/office/drawing/2014/main" val="2073600050"/>
                    </a:ext>
                  </a:extLst>
                </a:gridCol>
                <a:gridCol w="977900">
                  <a:extLst>
                    <a:ext uri="{9D8B030D-6E8A-4147-A177-3AD203B41FA5}">
                      <a16:colId xmlns:a16="http://schemas.microsoft.com/office/drawing/2014/main" val="3321706254"/>
                    </a:ext>
                  </a:extLst>
                </a:gridCol>
                <a:gridCol w="1828800">
                  <a:extLst>
                    <a:ext uri="{9D8B030D-6E8A-4147-A177-3AD203B41FA5}">
                      <a16:colId xmlns:a16="http://schemas.microsoft.com/office/drawing/2014/main" val="1594173351"/>
                    </a:ext>
                  </a:extLst>
                </a:gridCol>
                <a:gridCol w="1752600">
                  <a:extLst>
                    <a:ext uri="{9D8B030D-6E8A-4147-A177-3AD203B41FA5}">
                      <a16:colId xmlns:a16="http://schemas.microsoft.com/office/drawing/2014/main" val="3395211386"/>
                    </a:ext>
                  </a:extLst>
                </a:gridCol>
                <a:gridCol w="1295400">
                  <a:extLst>
                    <a:ext uri="{9D8B030D-6E8A-4147-A177-3AD203B41FA5}">
                      <a16:colId xmlns:a16="http://schemas.microsoft.com/office/drawing/2014/main" val="2711333302"/>
                    </a:ext>
                  </a:extLst>
                </a:gridCol>
                <a:gridCol w="1066800">
                  <a:extLst>
                    <a:ext uri="{9D8B030D-6E8A-4147-A177-3AD203B41FA5}">
                      <a16:colId xmlns:a16="http://schemas.microsoft.com/office/drawing/2014/main" val="714378363"/>
                    </a:ext>
                  </a:extLst>
                </a:gridCol>
              </a:tblGrid>
              <a:tr h="370840">
                <a:tc>
                  <a:txBody>
                    <a:bodyPr/>
                    <a:lstStyle/>
                    <a:p>
                      <a:pPr algn="ctr"/>
                      <a:r>
                        <a:rPr lang="en-IN" dirty="0"/>
                        <a:t>Element</a:t>
                      </a:r>
                    </a:p>
                  </a:txBody>
                  <a:tcPr/>
                </a:tc>
                <a:tc>
                  <a:txBody>
                    <a:bodyPr/>
                    <a:lstStyle/>
                    <a:p>
                      <a:pPr algn="ctr"/>
                      <a:r>
                        <a:rPr lang="en-IN" dirty="0"/>
                        <a:t>Symbol</a:t>
                      </a:r>
                    </a:p>
                  </a:txBody>
                  <a:tcPr/>
                </a:tc>
                <a:tc>
                  <a:txBody>
                    <a:bodyPr/>
                    <a:lstStyle/>
                    <a:p>
                      <a:r>
                        <a:rPr lang="en-IN" dirty="0"/>
                        <a:t>Idealized</a:t>
                      </a:r>
                    </a:p>
                  </a:txBody>
                  <a:tcPr/>
                </a:tc>
                <a:tc>
                  <a:txBody>
                    <a:bodyPr/>
                    <a:lstStyle/>
                    <a:p>
                      <a:r>
                        <a:rPr lang="en-IN" dirty="0"/>
                        <a:t>Observed</a:t>
                      </a:r>
                    </a:p>
                  </a:txBody>
                  <a:tcPr/>
                </a:tc>
                <a:tc>
                  <a:txBody>
                    <a:bodyPr/>
                    <a:lstStyle/>
                    <a:p>
                      <a:pPr algn="ctr"/>
                      <a:r>
                        <a:rPr lang="en-IN" dirty="0"/>
                        <a:t>Ln(+3)</a:t>
                      </a:r>
                    </a:p>
                  </a:txBody>
                  <a:tcPr/>
                </a:tc>
                <a:tc>
                  <a:txBody>
                    <a:bodyPr/>
                    <a:lstStyle/>
                    <a:p>
                      <a:r>
                        <a:rPr lang="en-IN" sz="1400" dirty="0"/>
                        <a:t>Radius of Ln(+3) in pm</a:t>
                      </a:r>
                    </a:p>
                  </a:txBody>
                  <a:tcPr/>
                </a:tc>
                <a:extLst>
                  <a:ext uri="{0D108BD9-81ED-4DB2-BD59-A6C34878D82A}">
                    <a16:rowId xmlns:a16="http://schemas.microsoft.com/office/drawing/2014/main" val="3841706383"/>
                  </a:ext>
                </a:extLst>
              </a:tr>
              <a:tr h="370840">
                <a:tc>
                  <a:txBody>
                    <a:bodyPr/>
                    <a:lstStyle/>
                    <a:p>
                      <a:pPr algn="ctr"/>
                      <a:r>
                        <a:rPr lang="en-IN" sz="2000" b="1" dirty="0"/>
                        <a:t>Lanthanum</a:t>
                      </a:r>
                    </a:p>
                  </a:txBody>
                  <a:tcPr/>
                </a:tc>
                <a:tc>
                  <a:txBody>
                    <a:bodyPr/>
                    <a:lstStyle/>
                    <a:p>
                      <a:pPr algn="ctr"/>
                      <a:r>
                        <a:rPr lang="en-IN" sz="2000" b="1" baseline="-25000" dirty="0"/>
                        <a:t>57</a:t>
                      </a:r>
                      <a:r>
                        <a:rPr lang="en-IN" sz="2000" b="1" dirty="0"/>
                        <a:t>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algn="ctr"/>
                      <a:r>
                        <a:rPr lang="en-IN" sz="2000" b="1" dirty="0"/>
                        <a:t>[Xe]4f</a:t>
                      </a:r>
                      <a:r>
                        <a:rPr lang="en-IN" sz="2000" b="1" baseline="30000" dirty="0"/>
                        <a:t>0</a:t>
                      </a:r>
                    </a:p>
                  </a:txBody>
                  <a:tcPr/>
                </a:tc>
                <a:tc>
                  <a:txBody>
                    <a:bodyPr/>
                    <a:lstStyle/>
                    <a:p>
                      <a:pPr algn="ctr"/>
                      <a:endParaRPr lang="en-IN" sz="2000" b="1" dirty="0"/>
                    </a:p>
                  </a:txBody>
                  <a:tcPr/>
                </a:tc>
                <a:extLst>
                  <a:ext uri="{0D108BD9-81ED-4DB2-BD59-A6C34878D82A}">
                    <a16:rowId xmlns:a16="http://schemas.microsoft.com/office/drawing/2014/main" val="837099663"/>
                  </a:ext>
                </a:extLst>
              </a:tr>
              <a:tr h="370840">
                <a:tc>
                  <a:txBody>
                    <a:bodyPr/>
                    <a:lstStyle/>
                    <a:p>
                      <a:pPr algn="ctr"/>
                      <a:endParaRPr lang="en-IN"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srgbClr val="FF0000"/>
                          </a:solidFill>
                          <a:effectLst/>
                          <a:uLnTx/>
                          <a:uFillTx/>
                          <a:latin typeface="Calibri"/>
                          <a:ea typeface="+mn-ea"/>
                          <a:cs typeface="+mn-cs"/>
                        </a:rPr>
                        <a:t>58</a:t>
                      </a:r>
                      <a:r>
                        <a:rPr kumimoji="0" lang="en-IN" sz="2000" b="1" i="0" u="none" strike="noStrike" kern="1200" cap="none" spc="0" normalizeH="0" baseline="0" noProof="0" dirty="0">
                          <a:ln>
                            <a:noFill/>
                          </a:ln>
                          <a:solidFill>
                            <a:srgbClr val="FF0000"/>
                          </a:solidFill>
                          <a:effectLst/>
                          <a:uLnTx/>
                          <a:uFillTx/>
                          <a:latin typeface="Calibri"/>
                          <a:ea typeface="+mn-ea"/>
                          <a:cs typeface="+mn-cs"/>
                        </a:rPr>
                        <a:t>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0000"/>
                          </a:solidFill>
                          <a:effectLst/>
                          <a:uLnTx/>
                          <a:uFillTx/>
                          <a:latin typeface="Calibri"/>
                          <a:ea typeface="+mn-ea"/>
                          <a:cs typeface="+mn-cs"/>
                        </a:rPr>
                        <a:t>[Xe]4f</a:t>
                      </a:r>
                      <a:r>
                        <a:rPr kumimoji="0" lang="en-IN" sz="2000" b="1" i="0" u="none" strike="noStrike" kern="1200" cap="none" spc="0" normalizeH="0" baseline="30000" noProof="0" dirty="0">
                          <a:ln>
                            <a:noFill/>
                          </a:ln>
                          <a:solidFill>
                            <a:srgbClr val="FF0000"/>
                          </a:solidFill>
                          <a:effectLst/>
                          <a:uLnTx/>
                          <a:uFillTx/>
                          <a:latin typeface="Calibri"/>
                          <a:ea typeface="+mn-ea"/>
                          <a:cs typeface="+mn-cs"/>
                        </a:rPr>
                        <a:t>1</a:t>
                      </a:r>
                    </a:p>
                  </a:txBody>
                  <a:tcPr/>
                </a:tc>
                <a:tc>
                  <a:txBody>
                    <a:bodyPr/>
                    <a:lstStyle/>
                    <a:p>
                      <a:pPr algn="ctr"/>
                      <a:r>
                        <a:rPr lang="en-IN" sz="2000" b="1" dirty="0">
                          <a:solidFill>
                            <a:srgbClr val="FF0000"/>
                          </a:solidFill>
                        </a:rPr>
                        <a:t>114</a:t>
                      </a:r>
                    </a:p>
                  </a:txBody>
                  <a:tcPr/>
                </a:tc>
                <a:extLst>
                  <a:ext uri="{0D108BD9-81ED-4DB2-BD59-A6C34878D82A}">
                    <a16:rowId xmlns:a16="http://schemas.microsoft.com/office/drawing/2014/main" val="2602918846"/>
                  </a:ext>
                </a:extLst>
              </a:tr>
              <a:tr h="370840">
                <a:tc>
                  <a:txBody>
                    <a:bodyPr/>
                    <a:lstStyle/>
                    <a:p>
                      <a:pPr algn="ctr"/>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59</a:t>
                      </a:r>
                      <a:r>
                        <a:rPr kumimoji="0" lang="en-IN" sz="2000" b="1" i="0" u="none" strike="noStrike" kern="1200" cap="none" spc="0" normalizeH="0" baseline="0" noProof="0" dirty="0">
                          <a:ln>
                            <a:noFill/>
                          </a:ln>
                          <a:solidFill>
                            <a:prstClr val="black"/>
                          </a:solidFill>
                          <a:effectLst/>
                          <a:uLnTx/>
                          <a:uFillTx/>
                          <a:latin typeface="Calibri"/>
                          <a:ea typeface="+mn-ea"/>
                          <a:cs typeface="+mn-cs"/>
                        </a:rPr>
                        <a:t>Pr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3</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2</a:t>
                      </a:r>
                    </a:p>
                  </a:txBody>
                  <a:tcPr/>
                </a:tc>
                <a:tc>
                  <a:txBody>
                    <a:bodyPr/>
                    <a:lstStyle/>
                    <a:p>
                      <a:pPr algn="ctr"/>
                      <a:r>
                        <a:rPr lang="en-IN" sz="2000" b="1" dirty="0"/>
                        <a:t>113</a:t>
                      </a:r>
                    </a:p>
                  </a:txBody>
                  <a:tcPr/>
                </a:tc>
                <a:extLst>
                  <a:ext uri="{0D108BD9-81ED-4DB2-BD59-A6C34878D82A}">
                    <a16:rowId xmlns:a16="http://schemas.microsoft.com/office/drawing/2014/main" val="1912480696"/>
                  </a:ext>
                </a:extLst>
              </a:tr>
              <a:tr h="370840">
                <a:tc>
                  <a:txBody>
                    <a:bodyPr/>
                    <a:lstStyle/>
                    <a:p>
                      <a:pPr algn="ctr"/>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60</a:t>
                      </a:r>
                      <a:r>
                        <a:rPr kumimoji="0" lang="en-IN" sz="2000" b="1" i="0" u="none" strike="noStrike" kern="1200" cap="none" spc="0" normalizeH="0" baseline="0" noProof="0" dirty="0">
                          <a:ln>
                            <a:noFill/>
                          </a:ln>
                          <a:solidFill>
                            <a:prstClr val="black"/>
                          </a:solidFill>
                          <a:effectLst/>
                          <a:uLnTx/>
                          <a:uFillTx/>
                          <a:latin typeface="Calibri"/>
                          <a:ea typeface="+mn-ea"/>
                          <a:cs typeface="+mn-cs"/>
                        </a:rPr>
                        <a:t>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3</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4</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3</a:t>
                      </a:r>
                    </a:p>
                  </a:txBody>
                  <a:tcPr/>
                </a:tc>
                <a:tc>
                  <a:txBody>
                    <a:bodyPr/>
                    <a:lstStyle/>
                    <a:p>
                      <a:pPr algn="ctr"/>
                      <a:r>
                        <a:rPr lang="en-IN" sz="2000" b="1" dirty="0"/>
                        <a:t>111</a:t>
                      </a:r>
                    </a:p>
                  </a:txBody>
                  <a:tcPr/>
                </a:tc>
                <a:extLst>
                  <a:ext uri="{0D108BD9-81ED-4DB2-BD59-A6C34878D82A}">
                    <a16:rowId xmlns:a16="http://schemas.microsoft.com/office/drawing/2014/main" val="1214273622"/>
                  </a:ext>
                </a:extLst>
              </a:tr>
              <a:tr h="370840">
                <a:tc>
                  <a:txBody>
                    <a:bodyPr/>
                    <a:lstStyle/>
                    <a:p>
                      <a:pPr algn="ctr"/>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61</a:t>
                      </a:r>
                      <a:r>
                        <a:rPr kumimoji="0" lang="en-IN" sz="2000" b="1" i="0" u="none" strike="noStrike" kern="1200" cap="none" spc="0" normalizeH="0" baseline="0" noProof="0" dirty="0">
                          <a:ln>
                            <a:noFill/>
                          </a:ln>
                          <a:solidFill>
                            <a:prstClr val="black"/>
                          </a:solidFill>
                          <a:effectLst/>
                          <a:uLnTx/>
                          <a:uFillTx/>
                          <a:latin typeface="Calibri"/>
                          <a:ea typeface="+mn-ea"/>
                          <a:cs typeface="+mn-cs"/>
                        </a:rPr>
                        <a:t>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4</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5</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4</a:t>
                      </a:r>
                    </a:p>
                  </a:txBody>
                  <a:tcPr/>
                </a:tc>
                <a:tc>
                  <a:txBody>
                    <a:bodyPr/>
                    <a:lstStyle/>
                    <a:p>
                      <a:pPr algn="ctr"/>
                      <a:r>
                        <a:rPr lang="en-IN" sz="2000" b="1" dirty="0"/>
                        <a:t>109</a:t>
                      </a:r>
                    </a:p>
                  </a:txBody>
                  <a:tcPr/>
                </a:tc>
                <a:extLst>
                  <a:ext uri="{0D108BD9-81ED-4DB2-BD59-A6C34878D82A}">
                    <a16:rowId xmlns:a16="http://schemas.microsoft.com/office/drawing/2014/main" val="3193918808"/>
                  </a:ext>
                </a:extLst>
              </a:tr>
              <a:tr h="370840">
                <a:tc>
                  <a:txBody>
                    <a:bodyPr/>
                    <a:lstStyle/>
                    <a:p>
                      <a:pPr algn="ctr"/>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62</a:t>
                      </a:r>
                      <a:r>
                        <a:rPr kumimoji="0" lang="en-IN" sz="2000" b="1" i="0" u="none" strike="noStrike" kern="1200" cap="none" spc="0" normalizeH="0" baseline="0" noProof="0" dirty="0">
                          <a:ln>
                            <a:noFill/>
                          </a:ln>
                          <a:solidFill>
                            <a:prstClr val="black"/>
                          </a:solidFill>
                          <a:effectLst/>
                          <a:uLnTx/>
                          <a:uFillTx/>
                          <a:latin typeface="Calibri"/>
                          <a:ea typeface="+mn-ea"/>
                          <a:cs typeface="+mn-cs"/>
                        </a:rPr>
                        <a:t>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6</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6</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5</a:t>
                      </a:r>
                    </a:p>
                  </a:txBody>
                  <a:tcPr/>
                </a:tc>
                <a:tc>
                  <a:txBody>
                    <a:bodyPr/>
                    <a:lstStyle/>
                    <a:p>
                      <a:pPr algn="ctr"/>
                      <a:r>
                        <a:rPr lang="en-IN" sz="2000" b="1" dirty="0"/>
                        <a:t>108</a:t>
                      </a:r>
                    </a:p>
                  </a:txBody>
                  <a:tcPr/>
                </a:tc>
                <a:extLst>
                  <a:ext uri="{0D108BD9-81ED-4DB2-BD59-A6C34878D82A}">
                    <a16:rowId xmlns:a16="http://schemas.microsoft.com/office/drawing/2014/main" val="1430813291"/>
                  </a:ext>
                </a:extLst>
              </a:tr>
              <a:tr h="370840">
                <a:tc>
                  <a:txBody>
                    <a:bodyPr/>
                    <a:lstStyle/>
                    <a:p>
                      <a:pPr algn="ctr"/>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63</a:t>
                      </a:r>
                      <a:r>
                        <a:rPr kumimoji="0" lang="en-IN" sz="2000" b="1" i="0" u="none" strike="noStrike" kern="1200" cap="none" spc="0" normalizeH="0" baseline="0" noProof="0" dirty="0">
                          <a:ln>
                            <a:noFill/>
                          </a:ln>
                          <a:solidFill>
                            <a:prstClr val="black"/>
                          </a:solidFill>
                          <a:effectLst/>
                          <a:uLnTx/>
                          <a:uFillTx/>
                          <a:latin typeface="Calibri"/>
                          <a:ea typeface="+mn-ea"/>
                          <a:cs typeface="+mn-cs"/>
                        </a:rPr>
                        <a:t>Eu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7</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7</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6</a:t>
                      </a:r>
                    </a:p>
                  </a:txBody>
                  <a:tcPr/>
                </a:tc>
                <a:tc>
                  <a:txBody>
                    <a:bodyPr/>
                    <a:lstStyle/>
                    <a:p>
                      <a:pPr algn="ctr"/>
                      <a:r>
                        <a:rPr lang="en-IN" sz="2000" b="1" dirty="0"/>
                        <a:t>107</a:t>
                      </a:r>
                    </a:p>
                  </a:txBody>
                  <a:tcPr/>
                </a:tc>
                <a:extLst>
                  <a:ext uri="{0D108BD9-81ED-4DB2-BD59-A6C34878D82A}">
                    <a16:rowId xmlns:a16="http://schemas.microsoft.com/office/drawing/2014/main" val="574570036"/>
                  </a:ext>
                </a:extLst>
              </a:tr>
              <a:tr h="370840">
                <a:tc>
                  <a:txBody>
                    <a:bodyPr/>
                    <a:lstStyle/>
                    <a:p>
                      <a:pPr algn="ctr"/>
                      <a:endParaRPr lang="en-IN"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srgbClr val="FF0000"/>
                          </a:solidFill>
                          <a:effectLst/>
                          <a:uLnTx/>
                          <a:uFillTx/>
                          <a:latin typeface="Calibri"/>
                          <a:ea typeface="+mn-ea"/>
                          <a:cs typeface="+mn-cs"/>
                        </a:rPr>
                        <a:t>64</a:t>
                      </a:r>
                      <a:r>
                        <a:rPr kumimoji="0" lang="en-IN" sz="2000" b="1" i="0" u="none" strike="noStrike" kern="1200" cap="none" spc="0" normalizeH="0" baseline="0" noProof="0" dirty="0">
                          <a:ln>
                            <a:noFill/>
                          </a:ln>
                          <a:solidFill>
                            <a:srgbClr val="FF0000"/>
                          </a:solidFill>
                          <a:effectLst/>
                          <a:uLnTx/>
                          <a:uFillTx/>
                          <a:latin typeface="Calibri"/>
                          <a:ea typeface="+mn-ea"/>
                          <a:cs typeface="+mn-cs"/>
                        </a:rPr>
                        <a:t>Gd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7</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rgbClr val="FF0000"/>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7</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rgbClr val="FF0000"/>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0000"/>
                          </a:solidFill>
                          <a:effectLst/>
                          <a:uLnTx/>
                          <a:uFillTx/>
                          <a:latin typeface="Calibri"/>
                          <a:ea typeface="+mn-ea"/>
                          <a:cs typeface="+mn-cs"/>
                        </a:rPr>
                        <a:t>[Xe]4f</a:t>
                      </a:r>
                      <a:r>
                        <a:rPr kumimoji="0" lang="en-IN" sz="2000" b="1" i="0" u="none" strike="noStrike" kern="1200" cap="none" spc="0" normalizeH="0" baseline="30000" noProof="0" dirty="0">
                          <a:ln>
                            <a:noFill/>
                          </a:ln>
                          <a:solidFill>
                            <a:srgbClr val="FF0000"/>
                          </a:solidFill>
                          <a:effectLst/>
                          <a:uLnTx/>
                          <a:uFillTx/>
                          <a:latin typeface="Calibri"/>
                          <a:ea typeface="+mn-ea"/>
                          <a:cs typeface="+mn-cs"/>
                        </a:rPr>
                        <a:t>7</a:t>
                      </a:r>
                    </a:p>
                  </a:txBody>
                  <a:tcPr/>
                </a:tc>
                <a:tc>
                  <a:txBody>
                    <a:bodyPr/>
                    <a:lstStyle/>
                    <a:p>
                      <a:pPr algn="ctr"/>
                      <a:r>
                        <a:rPr lang="en-IN" sz="2000" b="1" dirty="0">
                          <a:solidFill>
                            <a:srgbClr val="FF0000"/>
                          </a:solidFill>
                        </a:rPr>
                        <a:t>105</a:t>
                      </a:r>
                    </a:p>
                  </a:txBody>
                  <a:tcPr/>
                </a:tc>
                <a:extLst>
                  <a:ext uri="{0D108BD9-81ED-4DB2-BD59-A6C34878D82A}">
                    <a16:rowId xmlns:a16="http://schemas.microsoft.com/office/drawing/2014/main" val="2017633309"/>
                  </a:ext>
                </a:extLst>
              </a:tr>
              <a:tr h="370840">
                <a:tc>
                  <a:txBody>
                    <a:bodyPr/>
                    <a:lstStyle/>
                    <a:p>
                      <a:pPr algn="ctr"/>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65</a:t>
                      </a:r>
                      <a:r>
                        <a:rPr kumimoji="0" lang="en-IN" sz="2000" b="1" i="0" u="none" strike="noStrike" kern="1200" cap="none" spc="0" normalizeH="0" baseline="0" noProof="0" dirty="0">
                          <a:ln>
                            <a:noFill/>
                          </a:ln>
                          <a:solidFill>
                            <a:prstClr val="black"/>
                          </a:solidFill>
                          <a:effectLst/>
                          <a:uLnTx/>
                          <a:uFillTx/>
                          <a:latin typeface="Calibri"/>
                          <a:ea typeface="+mn-ea"/>
                          <a:cs typeface="+mn-cs"/>
                        </a:rPr>
                        <a:t>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8</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9</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8</a:t>
                      </a:r>
                    </a:p>
                  </a:txBody>
                  <a:tcPr/>
                </a:tc>
                <a:tc>
                  <a:txBody>
                    <a:bodyPr/>
                    <a:lstStyle/>
                    <a:p>
                      <a:pPr algn="ctr"/>
                      <a:r>
                        <a:rPr lang="en-IN" sz="2000" b="1" dirty="0"/>
                        <a:t>104</a:t>
                      </a:r>
                    </a:p>
                  </a:txBody>
                  <a:tcPr/>
                </a:tc>
                <a:extLst>
                  <a:ext uri="{0D108BD9-81ED-4DB2-BD59-A6C34878D82A}">
                    <a16:rowId xmlns:a16="http://schemas.microsoft.com/office/drawing/2014/main" val="3285691220"/>
                  </a:ext>
                </a:extLst>
              </a:tr>
              <a:tr h="370840">
                <a:tc>
                  <a:txBody>
                    <a:bodyPr/>
                    <a:lstStyle/>
                    <a:p>
                      <a:pPr algn="ctr"/>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66</a:t>
                      </a:r>
                      <a:r>
                        <a:rPr kumimoji="0" lang="en-IN" sz="2000" b="1" i="0" u="none" strike="noStrike" kern="1200" cap="none" spc="0" normalizeH="0" baseline="0" noProof="0" dirty="0">
                          <a:ln>
                            <a:noFill/>
                          </a:ln>
                          <a:solidFill>
                            <a:prstClr val="black"/>
                          </a:solidFill>
                          <a:effectLst/>
                          <a:uLnTx/>
                          <a:uFillTx/>
                          <a:latin typeface="Calibri"/>
                          <a:ea typeface="+mn-ea"/>
                          <a:cs typeface="+mn-cs"/>
                        </a:rPr>
                        <a:t>Dy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9</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10</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9</a:t>
                      </a:r>
                    </a:p>
                  </a:txBody>
                  <a:tcPr/>
                </a:tc>
                <a:tc>
                  <a:txBody>
                    <a:bodyPr/>
                    <a:lstStyle/>
                    <a:p>
                      <a:pPr algn="ctr"/>
                      <a:r>
                        <a:rPr lang="en-IN" sz="2000" b="1" dirty="0"/>
                        <a:t>103</a:t>
                      </a:r>
                    </a:p>
                  </a:txBody>
                  <a:tcPr/>
                </a:tc>
                <a:extLst>
                  <a:ext uri="{0D108BD9-81ED-4DB2-BD59-A6C34878D82A}">
                    <a16:rowId xmlns:a16="http://schemas.microsoft.com/office/drawing/2014/main" val="3753480282"/>
                  </a:ext>
                </a:extLst>
              </a:tr>
              <a:tr h="370840">
                <a:tc>
                  <a:txBody>
                    <a:bodyPr/>
                    <a:lstStyle/>
                    <a:p>
                      <a:pPr algn="ctr"/>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67</a:t>
                      </a:r>
                      <a:r>
                        <a:rPr kumimoji="0" lang="en-IN" sz="2000" b="1" i="0" u="none" strike="noStrike" kern="1200" cap="none" spc="0" normalizeH="0" baseline="0" noProof="0" dirty="0">
                          <a:ln>
                            <a:noFill/>
                          </a:ln>
                          <a:solidFill>
                            <a:prstClr val="black"/>
                          </a:solidFill>
                          <a:effectLst/>
                          <a:uLnTx/>
                          <a:uFillTx/>
                          <a:latin typeface="Calibri"/>
                          <a:ea typeface="+mn-ea"/>
                          <a:cs typeface="+mn-cs"/>
                        </a:rPr>
                        <a:t>Ho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10</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11</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10</a:t>
                      </a:r>
                    </a:p>
                  </a:txBody>
                  <a:tcPr/>
                </a:tc>
                <a:tc>
                  <a:txBody>
                    <a:bodyPr/>
                    <a:lstStyle/>
                    <a:p>
                      <a:pPr algn="ctr"/>
                      <a:r>
                        <a:rPr lang="en-IN" sz="2000" b="1" dirty="0"/>
                        <a:t>102</a:t>
                      </a:r>
                    </a:p>
                  </a:txBody>
                  <a:tcPr/>
                </a:tc>
                <a:extLst>
                  <a:ext uri="{0D108BD9-81ED-4DB2-BD59-A6C34878D82A}">
                    <a16:rowId xmlns:a16="http://schemas.microsoft.com/office/drawing/2014/main" val="423434433"/>
                  </a:ext>
                </a:extLst>
              </a:tr>
              <a:tr h="370840">
                <a:tc>
                  <a:txBody>
                    <a:bodyPr/>
                    <a:lstStyle/>
                    <a:p>
                      <a:pPr algn="ctr"/>
                      <a:endParaRPr lang="en-IN"/>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68</a:t>
                      </a:r>
                      <a:r>
                        <a:rPr kumimoji="0" lang="en-IN" sz="2000" b="1" i="0" u="none" strike="noStrike" kern="1200" cap="none" spc="0" normalizeH="0" baseline="0" noProof="0" dirty="0">
                          <a:ln>
                            <a:noFill/>
                          </a:ln>
                          <a:solidFill>
                            <a:prstClr val="black"/>
                          </a:solidFill>
                          <a:effectLst/>
                          <a:uLnTx/>
                          <a:uFillTx/>
                          <a:latin typeface="Calibri"/>
                          <a:ea typeface="+mn-ea"/>
                          <a:cs typeface="+mn-cs"/>
                        </a:rPr>
                        <a: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11</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11</a:t>
                      </a:r>
                    </a:p>
                  </a:txBody>
                  <a:tcPr/>
                </a:tc>
                <a:tc>
                  <a:txBody>
                    <a:bodyPr/>
                    <a:lstStyle/>
                    <a:p>
                      <a:pPr algn="ctr"/>
                      <a:r>
                        <a:rPr lang="en-IN" sz="2000" b="1" dirty="0"/>
                        <a:t>100</a:t>
                      </a:r>
                    </a:p>
                  </a:txBody>
                  <a:tcPr/>
                </a:tc>
                <a:extLst>
                  <a:ext uri="{0D108BD9-81ED-4DB2-BD59-A6C34878D82A}">
                    <a16:rowId xmlns:a16="http://schemas.microsoft.com/office/drawing/2014/main" val="2485800296"/>
                  </a:ext>
                </a:extLst>
              </a:tr>
              <a:tr h="370840">
                <a:tc>
                  <a:txBody>
                    <a:bodyPr/>
                    <a:lstStyle/>
                    <a:p>
                      <a:pPr algn="ct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69</a:t>
                      </a:r>
                      <a:r>
                        <a:rPr kumimoji="0" lang="en-IN" sz="2000" b="1" i="0" u="none" strike="noStrike" kern="1200" cap="none" spc="0" normalizeH="0" baseline="0" noProof="0" dirty="0">
                          <a:ln>
                            <a:noFill/>
                          </a:ln>
                          <a:solidFill>
                            <a:prstClr val="black"/>
                          </a:solidFill>
                          <a:effectLst/>
                          <a:uLnTx/>
                          <a:uFillTx/>
                          <a:latin typeface="Calibri"/>
                          <a:ea typeface="+mn-ea"/>
                          <a:cs typeface="+mn-cs"/>
                        </a:rPr>
                        <a:t>Tm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13</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12</a:t>
                      </a:r>
                    </a:p>
                  </a:txBody>
                  <a:tcPr/>
                </a:tc>
                <a:tc>
                  <a:txBody>
                    <a:bodyPr/>
                    <a:lstStyle/>
                    <a:p>
                      <a:pPr algn="ctr"/>
                      <a:r>
                        <a:rPr lang="en-IN" sz="2000" b="1" dirty="0"/>
                        <a:t>99</a:t>
                      </a:r>
                    </a:p>
                  </a:txBody>
                  <a:tcPr/>
                </a:tc>
                <a:extLst>
                  <a:ext uri="{0D108BD9-81ED-4DB2-BD59-A6C34878D82A}">
                    <a16:rowId xmlns:a16="http://schemas.microsoft.com/office/drawing/2014/main" val="2151480325"/>
                  </a:ext>
                </a:extLst>
              </a:tr>
              <a:tr h="370840">
                <a:tc>
                  <a:txBody>
                    <a:bodyPr/>
                    <a:lstStyle/>
                    <a:p>
                      <a:pPr algn="ct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prstClr val="black"/>
                          </a:solidFill>
                          <a:effectLst/>
                          <a:uLnTx/>
                          <a:uFillTx/>
                          <a:latin typeface="Calibri"/>
                          <a:ea typeface="+mn-ea"/>
                          <a:cs typeface="+mn-cs"/>
                        </a:rPr>
                        <a:t>70</a:t>
                      </a:r>
                      <a:r>
                        <a:rPr kumimoji="0" lang="en-IN" sz="2000" b="1" i="0" u="none" strike="noStrike" kern="1200" cap="none" spc="0" normalizeH="0" baseline="0" noProof="0" dirty="0">
                          <a:ln>
                            <a:noFill/>
                          </a:ln>
                          <a:solidFill>
                            <a:prstClr val="black"/>
                          </a:solidFill>
                          <a:effectLst/>
                          <a:uLnTx/>
                          <a:uFillTx/>
                          <a:latin typeface="Calibri"/>
                          <a:ea typeface="+mn-ea"/>
                          <a:cs typeface="+mn-cs"/>
                        </a:rPr>
                        <a:t>Yb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13</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14</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Calibri"/>
                          <a:ea typeface="+mn-ea"/>
                          <a:cs typeface="+mn-cs"/>
                        </a:rPr>
                        <a:t>[Xe]4f</a:t>
                      </a:r>
                      <a:r>
                        <a:rPr kumimoji="0" lang="en-IN" sz="2000" b="1" i="0" u="none" strike="noStrike" kern="1200" cap="none" spc="0" normalizeH="0" baseline="30000" noProof="0" dirty="0">
                          <a:ln>
                            <a:noFill/>
                          </a:ln>
                          <a:solidFill>
                            <a:prstClr val="black"/>
                          </a:solidFill>
                          <a:effectLst/>
                          <a:uLnTx/>
                          <a:uFillTx/>
                          <a:latin typeface="Calibri"/>
                          <a:ea typeface="+mn-ea"/>
                          <a:cs typeface="+mn-cs"/>
                        </a:rPr>
                        <a:t>13</a:t>
                      </a:r>
                    </a:p>
                  </a:txBody>
                  <a:tcPr/>
                </a:tc>
                <a:tc>
                  <a:txBody>
                    <a:bodyPr/>
                    <a:lstStyle/>
                    <a:p>
                      <a:pPr algn="ctr"/>
                      <a:r>
                        <a:rPr lang="en-IN" sz="2000" b="1" dirty="0"/>
                        <a:t>99</a:t>
                      </a:r>
                    </a:p>
                  </a:txBody>
                  <a:tcPr/>
                </a:tc>
                <a:extLst>
                  <a:ext uri="{0D108BD9-81ED-4DB2-BD59-A6C34878D82A}">
                    <a16:rowId xmlns:a16="http://schemas.microsoft.com/office/drawing/2014/main" val="3273401407"/>
                  </a:ext>
                </a:extLst>
              </a:tr>
              <a:tr h="370840">
                <a:tc>
                  <a:txBody>
                    <a:bodyPr/>
                    <a:lstStyle/>
                    <a:p>
                      <a:pPr algn="ctr"/>
                      <a:endParaRPr lang="en-IN" dirty="0">
                        <a:solidFill>
                          <a:srgbClr val="FF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25000" noProof="0" dirty="0">
                          <a:ln>
                            <a:noFill/>
                          </a:ln>
                          <a:solidFill>
                            <a:srgbClr val="FF0000"/>
                          </a:solidFill>
                          <a:effectLst/>
                          <a:uLnTx/>
                          <a:uFillTx/>
                          <a:latin typeface="Calibri"/>
                          <a:ea typeface="+mn-ea"/>
                          <a:cs typeface="+mn-cs"/>
                        </a:rPr>
                        <a:t>71</a:t>
                      </a:r>
                      <a:r>
                        <a:rPr kumimoji="0" lang="en-IN" sz="2000" b="1" i="0" u="none" strike="noStrike" kern="1200" cap="none" spc="0" normalizeH="0" baseline="0" noProof="0" dirty="0">
                          <a:ln>
                            <a:noFill/>
                          </a:ln>
                          <a:solidFill>
                            <a:srgbClr val="FF0000"/>
                          </a:solidFill>
                          <a:effectLst/>
                          <a:uLnTx/>
                          <a:uFillTx/>
                          <a:latin typeface="Calibri"/>
                          <a:ea typeface="+mn-ea"/>
                          <a:cs typeface="+mn-cs"/>
                        </a:rPr>
                        <a:t>Lu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14</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rgbClr val="FF0000"/>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14</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rgbClr val="FF0000"/>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srgbClr val="FF0000"/>
                          </a:solidFill>
                          <a:effectLst/>
                          <a:uLnTx/>
                          <a:uFillTx/>
                          <a:latin typeface="Calibri"/>
                          <a:ea typeface="+mn-ea"/>
                          <a:cs typeface="+mn-cs"/>
                        </a:rPr>
                        <a:t>[Xe]4f</a:t>
                      </a:r>
                      <a:r>
                        <a:rPr kumimoji="0" lang="en-IN" sz="2000" b="1" i="0" u="none" strike="noStrike" kern="1200" cap="none" spc="0" normalizeH="0" baseline="30000" noProof="0" dirty="0">
                          <a:ln>
                            <a:noFill/>
                          </a:ln>
                          <a:solidFill>
                            <a:srgbClr val="FF0000"/>
                          </a:solidFill>
                          <a:effectLst/>
                          <a:uLnTx/>
                          <a:uFillTx/>
                          <a:latin typeface="Calibri"/>
                          <a:ea typeface="+mn-ea"/>
                          <a:cs typeface="+mn-cs"/>
                        </a:rPr>
                        <a:t>14</a:t>
                      </a:r>
                    </a:p>
                  </a:txBody>
                  <a:tcPr/>
                </a:tc>
                <a:tc>
                  <a:txBody>
                    <a:bodyPr/>
                    <a:lstStyle/>
                    <a:p>
                      <a:pPr algn="ctr"/>
                      <a:r>
                        <a:rPr lang="en-IN" sz="2000" b="1" dirty="0">
                          <a:solidFill>
                            <a:srgbClr val="FF0000"/>
                          </a:solidFill>
                        </a:rPr>
                        <a:t>98</a:t>
                      </a:r>
                    </a:p>
                  </a:txBody>
                  <a:tcPr/>
                </a:tc>
                <a:extLst>
                  <a:ext uri="{0D108BD9-81ED-4DB2-BD59-A6C34878D82A}">
                    <a16:rowId xmlns:a16="http://schemas.microsoft.com/office/drawing/2014/main" val="763341392"/>
                  </a:ext>
                </a:extLst>
              </a:tr>
            </a:tbl>
          </a:graphicData>
        </a:graphic>
      </p:graphicFrame>
    </p:spTree>
    <p:extLst>
      <p:ext uri="{BB962C8B-B14F-4D97-AF65-F5344CB8AC3E}">
        <p14:creationId xmlns:p14="http://schemas.microsoft.com/office/powerpoint/2010/main" val="336308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FBED4D-19BF-60AA-3FE6-F60A604B7A3A}"/>
              </a:ext>
            </a:extLst>
          </p:cNvPr>
          <p:cNvSpPr txBox="1"/>
          <p:nvPr/>
        </p:nvSpPr>
        <p:spPr>
          <a:xfrm>
            <a:off x="914400" y="102292"/>
            <a:ext cx="7467600" cy="6128024"/>
          </a:xfrm>
          <a:prstGeom prst="rect">
            <a:avLst/>
          </a:prstGeom>
          <a:noFill/>
        </p:spPr>
        <p:txBody>
          <a:bodyPr wrap="square">
            <a:spAutoFit/>
          </a:bodyPr>
          <a:lstStyle/>
          <a:p>
            <a:pPr indent="228600" algn="just">
              <a:lnSpc>
                <a:spcPct val="107000"/>
              </a:lnSpc>
              <a:spcAft>
                <a:spcPts val="800"/>
              </a:spcAft>
            </a:pPr>
            <a:r>
              <a:rPr lang="en-IN" sz="2400" b="1" dirty="0">
                <a:solidFill>
                  <a:srgbClr val="C00000"/>
                </a:solidFill>
                <a:effectLst/>
                <a:latin typeface="Arial Rounded MT Bold" panose="020F0704030504030204" pitchFamily="34" charset="0"/>
                <a:ea typeface="Helvetica Neue"/>
                <a:cs typeface="Times New Roman" panose="02020603050405020304" pitchFamily="18" charset="0"/>
              </a:rPr>
              <a:t>2. f-CONTRACTION OR LANTHANIDE AND ACTINIDE CONTRACTION</a:t>
            </a:r>
            <a:endParaRPr lang="en-IN" sz="2400" dirty="0">
              <a:solidFill>
                <a:srgbClr val="C00000"/>
              </a:solidFill>
              <a:effectLst/>
              <a:latin typeface="Helvetica Neue"/>
              <a:ea typeface="Helvetica Neue"/>
              <a:cs typeface="Helvetica Neue"/>
            </a:endParaRPr>
          </a:p>
          <a:p>
            <a:pPr indent="228600" algn="just">
              <a:lnSpc>
                <a:spcPct val="107000"/>
              </a:lnSpc>
              <a:spcAft>
                <a:spcPts val="800"/>
              </a:spcAft>
            </a:pPr>
            <a:r>
              <a:rPr lang="en-US" sz="2800" b="1" dirty="0">
                <a:solidFill>
                  <a:srgbClr val="000000"/>
                </a:solidFill>
                <a:effectLst/>
                <a:latin typeface="Times New Roman" panose="02020603050405020304" pitchFamily="18" charset="0"/>
                <a:ea typeface="Arial Unicode MS"/>
              </a:rPr>
              <a:t>Lanthanide contraction (4f) and actinide contraction (5f) both are called f-contraction. </a:t>
            </a:r>
            <a:r>
              <a:rPr lang="en-IN" sz="2800" dirty="0">
                <a:solidFill>
                  <a:srgbClr val="000000"/>
                </a:solidFill>
                <a:effectLst/>
                <a:latin typeface="Times New Roman" panose="02020603050405020304" pitchFamily="18" charset="0"/>
                <a:ea typeface="Times New Roman" panose="02020603050405020304" pitchFamily="18" charset="0"/>
              </a:rPr>
              <a:t>The term "lanthanide contraction" refers to the larger than expected decrease in atomic or ionic radii (M</a:t>
            </a:r>
            <a:r>
              <a:rPr lang="en-IN" sz="2800" baseline="30000" dirty="0">
                <a:solidFill>
                  <a:srgbClr val="000000"/>
                </a:solidFill>
                <a:effectLst/>
                <a:latin typeface="Times New Roman" panose="02020603050405020304" pitchFamily="18" charset="0"/>
                <a:ea typeface="Times New Roman" panose="02020603050405020304" pitchFamily="18" charset="0"/>
              </a:rPr>
              <a:t>3+</a:t>
            </a:r>
            <a:r>
              <a:rPr lang="en-IN" sz="2800" dirty="0">
                <a:solidFill>
                  <a:srgbClr val="000000"/>
                </a:solidFill>
                <a:effectLst/>
                <a:latin typeface="Times New Roman" panose="02020603050405020304" pitchFamily="18" charset="0"/>
                <a:ea typeface="Times New Roman" panose="02020603050405020304" pitchFamily="18" charset="0"/>
              </a:rPr>
              <a:t> ions) of lanthanide elements (4f) from lutetium (</a:t>
            </a:r>
            <a:r>
              <a:rPr lang="en-IN" sz="2800" baseline="-25000" dirty="0">
                <a:solidFill>
                  <a:srgbClr val="000000"/>
                </a:solidFill>
                <a:effectLst/>
                <a:latin typeface="Times New Roman" panose="02020603050405020304" pitchFamily="18" charset="0"/>
                <a:ea typeface="Times New Roman" panose="02020603050405020304" pitchFamily="18" charset="0"/>
              </a:rPr>
              <a:t>71</a:t>
            </a:r>
            <a:r>
              <a:rPr lang="en-IN" sz="2800" dirty="0">
                <a:solidFill>
                  <a:srgbClr val="000000"/>
                </a:solidFill>
                <a:effectLst/>
                <a:latin typeface="Times New Roman" panose="02020603050405020304" pitchFamily="18" charset="0"/>
                <a:ea typeface="Times New Roman" panose="02020603050405020304" pitchFamily="18" charset="0"/>
              </a:rPr>
              <a:t>Lu) to lanthanum (</a:t>
            </a:r>
            <a:r>
              <a:rPr lang="en-IN" sz="2800" baseline="-25000" dirty="0">
                <a:solidFill>
                  <a:srgbClr val="000000"/>
                </a:solidFill>
                <a:effectLst/>
                <a:latin typeface="Times New Roman" panose="02020603050405020304" pitchFamily="18" charset="0"/>
                <a:ea typeface="Times New Roman" panose="02020603050405020304" pitchFamily="18" charset="0"/>
              </a:rPr>
              <a:t>57</a:t>
            </a:r>
            <a:r>
              <a:rPr lang="en-IN" sz="2800" dirty="0">
                <a:solidFill>
                  <a:srgbClr val="000000"/>
                </a:solidFill>
                <a:effectLst/>
                <a:latin typeface="Times New Roman" panose="02020603050405020304" pitchFamily="18" charset="0"/>
                <a:ea typeface="Times New Roman" panose="02020603050405020304" pitchFamily="18" charset="0"/>
              </a:rPr>
              <a:t>La) (</a:t>
            </a:r>
            <a:r>
              <a:rPr lang="en-IN" sz="2800" i="1" dirty="0">
                <a:solidFill>
                  <a:srgbClr val="000000"/>
                </a:solidFill>
                <a:effectLst/>
                <a:latin typeface="Times New Roman" panose="02020603050405020304" pitchFamily="18" charset="0"/>
                <a:ea typeface="Times New Roman" panose="02020603050405020304" pitchFamily="18" charset="0"/>
              </a:rPr>
              <a:t>fig.</a:t>
            </a:r>
            <a:r>
              <a:rPr lang="en-IN" sz="2800" dirty="0">
                <a:solidFill>
                  <a:srgbClr val="000000"/>
                </a:solidFill>
                <a:effectLst/>
                <a:latin typeface="Times New Roman" panose="02020603050405020304" pitchFamily="18" charset="0"/>
                <a:ea typeface="Times New Roman" panose="02020603050405020304" pitchFamily="18" charset="0"/>
              </a:rPr>
              <a:t>).</a:t>
            </a:r>
            <a:endParaRPr lang="en-IN" sz="2800" dirty="0">
              <a:effectLst/>
              <a:latin typeface="Times New Roman" panose="02020603050405020304" pitchFamily="18" charset="0"/>
              <a:ea typeface="Arial Unicode MS"/>
            </a:endParaRPr>
          </a:p>
          <a:p>
            <a:pPr indent="228600" algn="just">
              <a:lnSpc>
                <a:spcPct val="107000"/>
              </a:lnSpc>
              <a:spcAft>
                <a:spcPts val="800"/>
              </a:spcAft>
            </a:pPr>
            <a:r>
              <a:rPr lang="en-IN" sz="2800" dirty="0">
                <a:solidFill>
                  <a:srgbClr val="000000"/>
                </a:solidFill>
                <a:effectLst/>
                <a:latin typeface="Times New Roman" panose="02020603050405020304" pitchFamily="18" charset="0"/>
                <a:ea typeface="Times New Roman" panose="02020603050405020304" pitchFamily="18" charset="0"/>
              </a:rPr>
              <a:t>Similar to lanthanide, the atomic and </a:t>
            </a:r>
            <a:r>
              <a:rPr lang="en-IN" sz="2800" b="1" dirty="0">
                <a:solidFill>
                  <a:srgbClr val="000000"/>
                </a:solidFill>
                <a:effectLst/>
                <a:latin typeface="Times New Roman" panose="02020603050405020304" pitchFamily="18" charset="0"/>
                <a:ea typeface="Times New Roman" panose="02020603050405020304" pitchFamily="18" charset="0"/>
              </a:rPr>
              <a:t>ionic radii of the actinide series (Th to Lr) progressively decrease </a:t>
            </a:r>
            <a:r>
              <a:rPr lang="en-IN" sz="2800" dirty="0">
                <a:solidFill>
                  <a:srgbClr val="000000"/>
                </a:solidFill>
                <a:effectLst/>
                <a:latin typeface="Times New Roman" panose="02020603050405020304" pitchFamily="18" charset="0"/>
                <a:ea typeface="Times New Roman" panose="02020603050405020304" pitchFamily="18" charset="0"/>
              </a:rPr>
              <a:t>larger than expected as the atomic number increases. this decrease in size is referred to as actinide contraction.</a:t>
            </a:r>
            <a:endParaRPr lang="en-IN" sz="28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4260871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FBED4D-19BF-60AA-3FE6-F60A604B7A3A}"/>
              </a:ext>
            </a:extLst>
          </p:cNvPr>
          <p:cNvSpPr txBox="1"/>
          <p:nvPr/>
        </p:nvSpPr>
        <p:spPr>
          <a:xfrm>
            <a:off x="914400" y="178399"/>
            <a:ext cx="7467600" cy="2603918"/>
          </a:xfrm>
          <a:prstGeom prst="rect">
            <a:avLst/>
          </a:prstGeom>
          <a:noFill/>
        </p:spPr>
        <p:txBody>
          <a:bodyPr wrap="square">
            <a:spAutoFit/>
          </a:bodyPr>
          <a:lstStyle/>
          <a:p>
            <a:pPr indent="228600" algn="just">
              <a:lnSpc>
                <a:spcPct val="107000"/>
              </a:lnSpc>
              <a:spcAft>
                <a:spcPts val="800"/>
              </a:spcAft>
            </a:pPr>
            <a:r>
              <a:rPr lang="en-IN" sz="2200" dirty="0">
                <a:solidFill>
                  <a:srgbClr val="000000"/>
                </a:solidFill>
                <a:effectLst/>
                <a:latin typeface="Times New Roman" panose="02020603050405020304" pitchFamily="18" charset="0"/>
                <a:ea typeface="Times New Roman" panose="02020603050405020304" pitchFamily="18" charset="0"/>
              </a:rPr>
              <a:t>The ionic radii of Ln</a:t>
            </a:r>
            <a:r>
              <a:rPr lang="en-IN" sz="2200" baseline="30000" dirty="0">
                <a:solidFill>
                  <a:srgbClr val="000000"/>
                </a:solidFill>
                <a:effectLst/>
                <a:latin typeface="Times New Roman" panose="02020603050405020304" pitchFamily="18" charset="0"/>
                <a:ea typeface="Times New Roman" panose="02020603050405020304" pitchFamily="18" charset="0"/>
              </a:rPr>
              <a:t>+3</a:t>
            </a:r>
            <a:r>
              <a:rPr lang="en-IN" sz="2200" dirty="0">
                <a:solidFill>
                  <a:srgbClr val="000000"/>
                </a:solidFill>
                <a:effectLst/>
                <a:latin typeface="Times New Roman" panose="02020603050405020304" pitchFamily="18" charset="0"/>
                <a:ea typeface="Times New Roman" panose="02020603050405020304" pitchFamily="18" charset="0"/>
              </a:rPr>
              <a:t> exhibit a consistent downward trend from La</a:t>
            </a:r>
            <a:r>
              <a:rPr lang="en-IN" sz="2200" baseline="30000" dirty="0">
                <a:solidFill>
                  <a:srgbClr val="000000"/>
                </a:solidFill>
                <a:effectLst/>
                <a:latin typeface="Times New Roman" panose="02020603050405020304" pitchFamily="18" charset="0"/>
                <a:ea typeface="Times New Roman" panose="02020603050405020304" pitchFamily="18" charset="0"/>
              </a:rPr>
              <a:t>+3</a:t>
            </a:r>
            <a:r>
              <a:rPr lang="en-IN" sz="2200" dirty="0">
                <a:solidFill>
                  <a:srgbClr val="000000"/>
                </a:solidFill>
                <a:effectLst/>
                <a:latin typeface="Times New Roman" panose="02020603050405020304" pitchFamily="18" charset="0"/>
                <a:ea typeface="Times New Roman" panose="02020603050405020304" pitchFamily="18" charset="0"/>
              </a:rPr>
              <a:t> to Lu</a:t>
            </a:r>
            <a:r>
              <a:rPr lang="en-IN" sz="2200" baseline="30000" dirty="0">
                <a:solidFill>
                  <a:srgbClr val="000000"/>
                </a:solidFill>
                <a:effectLst/>
                <a:latin typeface="Times New Roman" panose="02020603050405020304" pitchFamily="18" charset="0"/>
                <a:ea typeface="Times New Roman" panose="02020603050405020304" pitchFamily="18" charset="0"/>
              </a:rPr>
              <a:t>+3</a:t>
            </a:r>
            <a:r>
              <a:rPr lang="en-IN" sz="2200" dirty="0">
                <a:solidFill>
                  <a:srgbClr val="000000"/>
                </a:solidFill>
                <a:effectLst/>
                <a:latin typeface="Times New Roman" panose="02020603050405020304" pitchFamily="18" charset="0"/>
                <a:ea typeface="Times New Roman" panose="02020603050405020304" pitchFamily="18" charset="0"/>
              </a:rPr>
              <a:t>, although this trend is comparatively slower for the later members. Their metallic radii, however, do not decrease monotonically, leading to two hikes: at </a:t>
            </a:r>
            <a:r>
              <a:rPr lang="en-IN" sz="2200" baseline="-25000" dirty="0">
                <a:solidFill>
                  <a:srgbClr val="000000"/>
                </a:solidFill>
                <a:effectLst/>
                <a:latin typeface="Times New Roman" panose="02020603050405020304" pitchFamily="18" charset="0"/>
                <a:ea typeface="Times New Roman" panose="02020603050405020304" pitchFamily="18" charset="0"/>
              </a:rPr>
              <a:t>63</a:t>
            </a:r>
            <a:r>
              <a:rPr lang="en-IN" sz="2200" dirty="0">
                <a:solidFill>
                  <a:srgbClr val="000000"/>
                </a:solidFill>
                <a:effectLst/>
                <a:latin typeface="Times New Roman" panose="02020603050405020304" pitchFamily="18" charset="0"/>
                <a:ea typeface="Times New Roman" panose="02020603050405020304" pitchFamily="18" charset="0"/>
              </a:rPr>
              <a:t>Eu ([Xe]4f</a:t>
            </a:r>
            <a:r>
              <a:rPr lang="en-IN" sz="2200" baseline="30000" dirty="0">
                <a:solidFill>
                  <a:srgbClr val="000000"/>
                </a:solidFill>
                <a:effectLst/>
                <a:latin typeface="Times New Roman" panose="02020603050405020304" pitchFamily="18" charset="0"/>
                <a:ea typeface="Times New Roman" panose="02020603050405020304" pitchFamily="18" charset="0"/>
              </a:rPr>
              <a:t>7</a:t>
            </a:r>
            <a:r>
              <a:rPr lang="en-IN" sz="2200" dirty="0">
                <a:solidFill>
                  <a:srgbClr val="000000"/>
                </a:solidFill>
                <a:effectLst/>
                <a:latin typeface="Times New Roman" panose="02020603050405020304" pitchFamily="18" charset="0"/>
                <a:ea typeface="Times New Roman" panose="02020603050405020304" pitchFamily="18" charset="0"/>
              </a:rPr>
              <a:t> 5d</a:t>
            </a:r>
            <a:r>
              <a:rPr lang="en-IN" sz="2200" baseline="30000" dirty="0">
                <a:solidFill>
                  <a:srgbClr val="000000"/>
                </a:solidFill>
                <a:effectLst/>
                <a:latin typeface="Times New Roman" panose="02020603050405020304" pitchFamily="18" charset="0"/>
                <a:ea typeface="Times New Roman" panose="02020603050405020304" pitchFamily="18" charset="0"/>
              </a:rPr>
              <a:t>0</a:t>
            </a:r>
            <a:r>
              <a:rPr lang="en-IN" sz="2200" dirty="0">
                <a:solidFill>
                  <a:srgbClr val="000000"/>
                </a:solidFill>
                <a:effectLst/>
                <a:latin typeface="Times New Roman" panose="02020603050405020304" pitchFamily="18" charset="0"/>
                <a:ea typeface="Times New Roman" panose="02020603050405020304" pitchFamily="18" charset="0"/>
              </a:rPr>
              <a:t> 6s</a:t>
            </a:r>
            <a:r>
              <a:rPr lang="en-IN" sz="2200" baseline="30000" dirty="0">
                <a:solidFill>
                  <a:srgbClr val="000000"/>
                </a:solidFill>
                <a:effectLst/>
                <a:latin typeface="Times New Roman" panose="02020603050405020304" pitchFamily="18" charset="0"/>
                <a:ea typeface="Times New Roman" panose="02020603050405020304" pitchFamily="18" charset="0"/>
              </a:rPr>
              <a:t>2</a:t>
            </a:r>
            <a:r>
              <a:rPr lang="en-IN" sz="2200" dirty="0">
                <a:solidFill>
                  <a:srgbClr val="000000"/>
                </a:solidFill>
                <a:effectLst/>
                <a:latin typeface="Times New Roman" panose="02020603050405020304" pitchFamily="18" charset="0"/>
                <a:ea typeface="Times New Roman" panose="02020603050405020304" pitchFamily="18" charset="0"/>
              </a:rPr>
              <a:t>) and </a:t>
            </a:r>
            <a:r>
              <a:rPr lang="en-IN" sz="2200" baseline="-25000" dirty="0">
                <a:solidFill>
                  <a:srgbClr val="000000"/>
                </a:solidFill>
                <a:effectLst/>
                <a:latin typeface="Times New Roman" panose="02020603050405020304" pitchFamily="18" charset="0"/>
                <a:ea typeface="Times New Roman" panose="02020603050405020304" pitchFamily="18" charset="0"/>
              </a:rPr>
              <a:t>70</a:t>
            </a:r>
            <a:r>
              <a:rPr lang="en-IN" sz="2200" dirty="0">
                <a:solidFill>
                  <a:srgbClr val="000000"/>
                </a:solidFill>
                <a:effectLst/>
                <a:latin typeface="Times New Roman" panose="02020603050405020304" pitchFamily="18" charset="0"/>
                <a:ea typeface="Times New Roman" panose="02020603050405020304" pitchFamily="18" charset="0"/>
              </a:rPr>
              <a:t>Yb ([Xe]4f</a:t>
            </a:r>
            <a:r>
              <a:rPr lang="en-IN" sz="2200" baseline="30000" dirty="0">
                <a:solidFill>
                  <a:srgbClr val="000000"/>
                </a:solidFill>
                <a:effectLst/>
                <a:latin typeface="Times New Roman" panose="02020603050405020304" pitchFamily="18" charset="0"/>
                <a:ea typeface="Times New Roman" panose="02020603050405020304" pitchFamily="18" charset="0"/>
              </a:rPr>
              <a:t>14</a:t>
            </a:r>
            <a:r>
              <a:rPr lang="en-IN" sz="2200" dirty="0">
                <a:solidFill>
                  <a:srgbClr val="000000"/>
                </a:solidFill>
                <a:effectLst/>
                <a:latin typeface="Times New Roman" panose="02020603050405020304" pitchFamily="18" charset="0"/>
                <a:ea typeface="Times New Roman" panose="02020603050405020304" pitchFamily="18" charset="0"/>
              </a:rPr>
              <a:t> 5d</a:t>
            </a:r>
            <a:r>
              <a:rPr lang="en-IN" sz="2200" baseline="30000" dirty="0">
                <a:solidFill>
                  <a:srgbClr val="000000"/>
                </a:solidFill>
                <a:effectLst/>
                <a:latin typeface="Times New Roman" panose="02020603050405020304" pitchFamily="18" charset="0"/>
                <a:ea typeface="Times New Roman" panose="02020603050405020304" pitchFamily="18" charset="0"/>
              </a:rPr>
              <a:t>0</a:t>
            </a:r>
            <a:r>
              <a:rPr lang="en-IN" sz="2200" dirty="0">
                <a:solidFill>
                  <a:srgbClr val="000000"/>
                </a:solidFill>
                <a:effectLst/>
                <a:latin typeface="Times New Roman" panose="02020603050405020304" pitchFamily="18" charset="0"/>
                <a:ea typeface="Times New Roman" panose="02020603050405020304" pitchFamily="18" charset="0"/>
              </a:rPr>
              <a:t> 6s</a:t>
            </a:r>
            <a:r>
              <a:rPr lang="en-IN" sz="2200" baseline="30000" dirty="0">
                <a:solidFill>
                  <a:srgbClr val="000000"/>
                </a:solidFill>
                <a:effectLst/>
                <a:latin typeface="Times New Roman" panose="02020603050405020304" pitchFamily="18" charset="0"/>
                <a:ea typeface="Times New Roman" panose="02020603050405020304" pitchFamily="18" charset="0"/>
              </a:rPr>
              <a:t>2</a:t>
            </a:r>
            <a:r>
              <a:rPr lang="en-IN" sz="2200" dirty="0">
                <a:solidFill>
                  <a:srgbClr val="000000"/>
                </a:solidFill>
                <a:effectLst/>
                <a:latin typeface="Times New Roman" panose="02020603050405020304" pitchFamily="18" charset="0"/>
                <a:ea typeface="Times New Roman" panose="02020603050405020304" pitchFamily="18" charset="0"/>
              </a:rPr>
              <a:t>). The electronic configurations of these two elements are full-filled (Yb) and half-filled (Eu), which gives them extra stability.</a:t>
            </a:r>
            <a:endParaRPr lang="en-IN" sz="2200" dirty="0">
              <a:effectLst/>
              <a:latin typeface="Times New Roman" panose="02020603050405020304" pitchFamily="18" charset="0"/>
              <a:ea typeface="Arial Unicode MS"/>
            </a:endParaRPr>
          </a:p>
        </p:txBody>
      </p:sp>
      <p:pic>
        <p:nvPicPr>
          <p:cNvPr id="2" name="Picture 1">
            <a:extLst>
              <a:ext uri="{FF2B5EF4-FFF2-40B4-BE49-F238E27FC236}">
                <a16:creationId xmlns:a16="http://schemas.microsoft.com/office/drawing/2014/main" id="{A79502EE-79BA-039D-62BD-3B2C66433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617" y="2859405"/>
            <a:ext cx="8614783" cy="3007995"/>
          </a:xfrm>
          <a:prstGeom prst="rect">
            <a:avLst/>
          </a:prstGeom>
        </p:spPr>
      </p:pic>
      <p:sp>
        <p:nvSpPr>
          <p:cNvPr id="5" name="TextBox 4">
            <a:extLst>
              <a:ext uri="{FF2B5EF4-FFF2-40B4-BE49-F238E27FC236}">
                <a16:creationId xmlns:a16="http://schemas.microsoft.com/office/drawing/2014/main" id="{1D066D65-F6B0-D1C8-98C1-472E05944F2A}"/>
              </a:ext>
            </a:extLst>
          </p:cNvPr>
          <p:cNvSpPr txBox="1"/>
          <p:nvPr/>
        </p:nvSpPr>
        <p:spPr>
          <a:xfrm>
            <a:off x="228600" y="6013925"/>
            <a:ext cx="8763000" cy="463075"/>
          </a:xfrm>
          <a:prstGeom prst="rect">
            <a:avLst/>
          </a:prstGeom>
          <a:noFill/>
        </p:spPr>
        <p:txBody>
          <a:bodyPr wrap="square">
            <a:spAutoFit/>
          </a:bodyPr>
          <a:lstStyle/>
          <a:p>
            <a:pPr algn="ctr">
              <a:lnSpc>
                <a:spcPct val="150000"/>
              </a:lnSpc>
              <a:spcBef>
                <a:spcPts val="800"/>
              </a:spcBef>
            </a:pPr>
            <a:r>
              <a:rPr lang="en-IN" sz="1800" b="1" i="1" dirty="0">
                <a:solidFill>
                  <a:srgbClr val="000000"/>
                </a:solidFill>
                <a:effectLst/>
                <a:latin typeface="Minion Pro"/>
                <a:ea typeface="Helvetica Neue"/>
                <a:cs typeface="Times New Roman" panose="02020603050405020304" pitchFamily="18" charset="0"/>
              </a:rPr>
              <a:t>(a) Atomic radius in Å and (b) Ionic radius (at +3 oxidation state) in Å of Lanthanide series</a:t>
            </a:r>
            <a:endParaRPr lang="en-IN" sz="2000" dirty="0">
              <a:solidFill>
                <a:srgbClr val="000000"/>
              </a:solidFill>
              <a:effectLst/>
              <a:latin typeface="Helvetica Neue"/>
              <a:ea typeface="Helvetica Neue"/>
              <a:cs typeface="Helvetica Neue"/>
            </a:endParaRPr>
          </a:p>
        </p:txBody>
      </p:sp>
    </p:spTree>
    <p:extLst>
      <p:ext uri="{BB962C8B-B14F-4D97-AF65-F5344CB8AC3E}">
        <p14:creationId xmlns:p14="http://schemas.microsoft.com/office/powerpoint/2010/main" val="2410840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473B89-50BC-3CC3-B4EA-700CAF9A8820}"/>
              </a:ext>
            </a:extLst>
          </p:cNvPr>
          <p:cNvSpPr txBox="1"/>
          <p:nvPr/>
        </p:nvSpPr>
        <p:spPr>
          <a:xfrm>
            <a:off x="685800" y="0"/>
            <a:ext cx="7848600" cy="6703630"/>
          </a:xfrm>
          <a:prstGeom prst="rect">
            <a:avLst/>
          </a:prstGeom>
          <a:noFill/>
        </p:spPr>
        <p:txBody>
          <a:bodyPr wrap="square">
            <a:spAutoFit/>
          </a:bodyPr>
          <a:lstStyle/>
          <a:p>
            <a:pPr algn="ctr">
              <a:lnSpc>
                <a:spcPct val="150000"/>
              </a:lnSpc>
            </a:pPr>
            <a:r>
              <a:rPr lang="en-IN" sz="2800" b="1" dirty="0">
                <a:solidFill>
                  <a:srgbClr val="C00000"/>
                </a:solidFill>
                <a:effectLst/>
                <a:latin typeface="Times New Roman" panose="02020603050405020304" pitchFamily="18" charset="0"/>
                <a:ea typeface="Times New Roman" panose="02020603050405020304" pitchFamily="18" charset="0"/>
              </a:rPr>
              <a:t>Cause of f-Contraction</a:t>
            </a:r>
          </a:p>
          <a:p>
            <a:pPr indent="228600" algn="just">
              <a:lnSpc>
                <a:spcPct val="107000"/>
              </a:lnSpc>
            </a:pPr>
            <a:r>
              <a:rPr lang="en-IN" sz="2600" b="1" dirty="0">
                <a:solidFill>
                  <a:srgbClr val="000000"/>
                </a:solidFill>
                <a:effectLst/>
                <a:latin typeface="Times New Roman" panose="02020603050405020304" pitchFamily="18" charset="0"/>
                <a:ea typeface="Times New Roman" panose="02020603050405020304" pitchFamily="18" charset="0"/>
              </a:rPr>
              <a:t>Mainly</a:t>
            </a:r>
            <a:r>
              <a:rPr lang="en-IN" sz="2600" dirty="0">
                <a:solidFill>
                  <a:srgbClr val="000000"/>
                </a:solidFill>
                <a:effectLst/>
                <a:latin typeface="Times New Roman" panose="02020603050405020304" pitchFamily="18" charset="0"/>
                <a:ea typeface="Times New Roman" panose="02020603050405020304" pitchFamily="18" charset="0"/>
              </a:rPr>
              <a:t> </a:t>
            </a:r>
            <a:r>
              <a:rPr lang="en-IN" sz="2600" b="1" dirty="0">
                <a:solidFill>
                  <a:srgbClr val="000000"/>
                </a:solidFill>
                <a:effectLst/>
                <a:latin typeface="Times New Roman" panose="02020603050405020304" pitchFamily="18" charset="0"/>
                <a:ea typeface="Times New Roman" panose="02020603050405020304" pitchFamily="18" charset="0"/>
              </a:rPr>
              <a:t>f-contraction occurs for relativistic effect and increasing trend of effective nuclear charge (Z</a:t>
            </a:r>
            <a:r>
              <a:rPr lang="en-IN" sz="2600" b="1" baseline="-25000" dirty="0">
                <a:solidFill>
                  <a:srgbClr val="000000"/>
                </a:solidFill>
                <a:effectLst/>
                <a:latin typeface="Times New Roman" panose="02020603050405020304" pitchFamily="18" charset="0"/>
                <a:ea typeface="Times New Roman" panose="02020603050405020304" pitchFamily="18" charset="0"/>
              </a:rPr>
              <a:t>eff</a:t>
            </a:r>
            <a:r>
              <a:rPr lang="en-IN" sz="2600" b="1" dirty="0">
                <a:solidFill>
                  <a:srgbClr val="000000"/>
                </a:solidFill>
                <a:effectLst/>
                <a:latin typeface="Times New Roman" panose="02020603050405020304" pitchFamily="18" charset="0"/>
                <a:ea typeface="Times New Roman" panose="02020603050405020304" pitchFamily="18" charset="0"/>
              </a:rPr>
              <a:t>). The general electronic configuration of lanthanide is [</a:t>
            </a:r>
            <a:r>
              <a:rPr lang="en-IN" sz="2600" dirty="0">
                <a:solidFill>
                  <a:srgbClr val="000000"/>
                </a:solidFill>
                <a:effectLst/>
                <a:latin typeface="Times New Roman" panose="02020603050405020304" pitchFamily="18" charset="0"/>
                <a:ea typeface="Times New Roman" panose="02020603050405020304" pitchFamily="18" charset="0"/>
              </a:rPr>
              <a:t>Xe] 4f </a:t>
            </a:r>
            <a:r>
              <a:rPr lang="en-IN" sz="2600" baseline="30000" dirty="0">
                <a:solidFill>
                  <a:srgbClr val="000000"/>
                </a:solidFill>
                <a:effectLst/>
                <a:latin typeface="Times New Roman" panose="02020603050405020304" pitchFamily="18" charset="0"/>
                <a:ea typeface="Times New Roman" panose="02020603050405020304" pitchFamily="18" charset="0"/>
              </a:rPr>
              <a:t>1 - 14</a:t>
            </a:r>
            <a:r>
              <a:rPr lang="en-IN" sz="2600" dirty="0">
                <a:solidFill>
                  <a:srgbClr val="000000"/>
                </a:solidFill>
                <a:effectLst/>
                <a:latin typeface="Times New Roman" panose="02020603050405020304" pitchFamily="18" charset="0"/>
                <a:ea typeface="Times New Roman" panose="02020603050405020304" pitchFamily="18" charset="0"/>
              </a:rPr>
              <a:t> 5d </a:t>
            </a:r>
            <a:r>
              <a:rPr lang="en-IN" sz="2600" baseline="30000" dirty="0">
                <a:solidFill>
                  <a:srgbClr val="000000"/>
                </a:solidFill>
                <a:effectLst/>
                <a:latin typeface="Times New Roman" panose="02020603050405020304" pitchFamily="18" charset="0"/>
                <a:ea typeface="Times New Roman" panose="02020603050405020304" pitchFamily="18" charset="0"/>
              </a:rPr>
              <a:t>0 - 1</a:t>
            </a:r>
            <a:r>
              <a:rPr lang="en-IN" sz="2600" dirty="0">
                <a:solidFill>
                  <a:srgbClr val="000000"/>
                </a:solidFill>
                <a:effectLst/>
                <a:latin typeface="Times New Roman" panose="02020603050405020304" pitchFamily="18" charset="0"/>
                <a:ea typeface="Times New Roman" panose="02020603050405020304" pitchFamily="18" charset="0"/>
              </a:rPr>
              <a:t> 6s </a:t>
            </a:r>
            <a:r>
              <a:rPr lang="en-IN" sz="2600" baseline="30000" dirty="0">
                <a:solidFill>
                  <a:srgbClr val="000000"/>
                </a:solidFill>
                <a:effectLst/>
                <a:latin typeface="Times New Roman" panose="02020603050405020304" pitchFamily="18" charset="0"/>
                <a:ea typeface="Times New Roman" panose="02020603050405020304" pitchFamily="18" charset="0"/>
              </a:rPr>
              <a:t>2</a:t>
            </a:r>
            <a:r>
              <a:rPr lang="en-IN" sz="2600" dirty="0">
                <a:solidFill>
                  <a:srgbClr val="000000"/>
                </a:solidFill>
                <a:effectLst/>
                <a:latin typeface="Times New Roman" panose="02020603050405020304" pitchFamily="18" charset="0"/>
                <a:ea typeface="Times New Roman" panose="02020603050405020304" pitchFamily="18" charset="0"/>
              </a:rPr>
              <a:t> and actinide is </a:t>
            </a:r>
            <a:r>
              <a:rPr lang="en-IN" sz="2600" b="1" dirty="0">
                <a:solidFill>
                  <a:srgbClr val="000000"/>
                </a:solidFill>
                <a:effectLst/>
                <a:latin typeface="Times New Roman" panose="02020603050405020304" pitchFamily="18" charset="0"/>
                <a:ea typeface="Times New Roman" panose="02020603050405020304" pitchFamily="18" charset="0"/>
              </a:rPr>
              <a:t>[</a:t>
            </a:r>
            <a:r>
              <a:rPr lang="en-IN" sz="2600" dirty="0">
                <a:solidFill>
                  <a:srgbClr val="000000"/>
                </a:solidFill>
                <a:effectLst/>
                <a:latin typeface="Times New Roman" panose="02020603050405020304" pitchFamily="18" charset="0"/>
                <a:ea typeface="Times New Roman" panose="02020603050405020304" pitchFamily="18" charset="0"/>
              </a:rPr>
              <a:t>Rn] 5f </a:t>
            </a:r>
            <a:r>
              <a:rPr lang="en-IN" sz="2600" baseline="30000" dirty="0">
                <a:solidFill>
                  <a:srgbClr val="000000"/>
                </a:solidFill>
                <a:effectLst/>
                <a:latin typeface="Times New Roman" panose="02020603050405020304" pitchFamily="18" charset="0"/>
                <a:ea typeface="Times New Roman" panose="02020603050405020304" pitchFamily="18" charset="0"/>
              </a:rPr>
              <a:t>1 - 14</a:t>
            </a:r>
            <a:r>
              <a:rPr lang="en-IN" sz="2600" dirty="0">
                <a:solidFill>
                  <a:srgbClr val="000000"/>
                </a:solidFill>
                <a:effectLst/>
                <a:latin typeface="Times New Roman" panose="02020603050405020304" pitchFamily="18" charset="0"/>
                <a:ea typeface="Times New Roman" panose="02020603050405020304" pitchFamily="18" charset="0"/>
              </a:rPr>
              <a:t> 6d </a:t>
            </a:r>
            <a:r>
              <a:rPr lang="en-IN" sz="2600" baseline="30000" dirty="0">
                <a:solidFill>
                  <a:srgbClr val="000000"/>
                </a:solidFill>
                <a:effectLst/>
                <a:latin typeface="Times New Roman" panose="02020603050405020304" pitchFamily="18" charset="0"/>
                <a:ea typeface="Times New Roman" panose="02020603050405020304" pitchFamily="18" charset="0"/>
              </a:rPr>
              <a:t>0 - 1</a:t>
            </a:r>
            <a:r>
              <a:rPr lang="en-IN" sz="2600" dirty="0">
                <a:solidFill>
                  <a:srgbClr val="000000"/>
                </a:solidFill>
                <a:effectLst/>
                <a:latin typeface="Times New Roman" panose="02020603050405020304" pitchFamily="18" charset="0"/>
                <a:ea typeface="Times New Roman" panose="02020603050405020304" pitchFamily="18" charset="0"/>
              </a:rPr>
              <a:t> 7s </a:t>
            </a:r>
            <a:r>
              <a:rPr lang="en-IN" sz="2600" baseline="30000" dirty="0">
                <a:solidFill>
                  <a:srgbClr val="000000"/>
                </a:solidFill>
                <a:effectLst/>
                <a:latin typeface="Times New Roman" panose="02020603050405020304" pitchFamily="18" charset="0"/>
                <a:ea typeface="Times New Roman" panose="02020603050405020304" pitchFamily="18" charset="0"/>
              </a:rPr>
              <a:t>2</a:t>
            </a:r>
            <a:r>
              <a:rPr lang="en-IN" sz="2600" dirty="0">
                <a:solidFill>
                  <a:srgbClr val="000000"/>
                </a:solidFill>
                <a:effectLst/>
                <a:latin typeface="Times New Roman" panose="02020603050405020304" pitchFamily="18" charset="0"/>
                <a:ea typeface="Times New Roman" panose="02020603050405020304" pitchFamily="18" charset="0"/>
              </a:rPr>
              <a:t>.</a:t>
            </a:r>
            <a:endParaRPr lang="en-IN" sz="2600" dirty="0">
              <a:effectLst/>
              <a:latin typeface="Times New Roman" panose="02020603050405020304" pitchFamily="18" charset="0"/>
              <a:ea typeface="Times New Roman" panose="02020603050405020304" pitchFamily="18" charset="0"/>
            </a:endParaRPr>
          </a:p>
          <a:p>
            <a:pPr algn="just">
              <a:lnSpc>
                <a:spcPct val="107000"/>
              </a:lnSpc>
            </a:pPr>
            <a:r>
              <a:rPr lang="en-IN" sz="2600" dirty="0">
                <a:solidFill>
                  <a:srgbClr val="000000"/>
                </a:solidFill>
                <a:effectLst/>
                <a:latin typeface="Times New Roman" panose="02020603050405020304" pitchFamily="18" charset="0"/>
                <a:ea typeface="Times New Roman" panose="02020603050405020304" pitchFamily="18" charset="0"/>
              </a:rPr>
              <a:t>Ineffective shielding of 4f electrons produces the contraction of 6s electron. The shielding effect is the phenomenon where the outer-shell electrons are protected from nuclear charge by the inner-shell electrons. Therefore, when the shielding is less effective, the positively charged nucleus will have a stronger attraction to the electrons, which will cause the atomic radius to decrease. </a:t>
            </a:r>
            <a:r>
              <a:rPr lang="en-IN" sz="2600" b="1" dirty="0">
                <a:solidFill>
                  <a:srgbClr val="C00000"/>
                </a:solidFill>
                <a:effectLst/>
                <a:latin typeface="Times New Roman" panose="02020603050405020304" pitchFamily="18" charset="0"/>
                <a:ea typeface="Times New Roman" panose="02020603050405020304" pitchFamily="18" charset="0"/>
              </a:rPr>
              <a:t>The order of shielding is: s orbital &gt; p orbital &gt; d orbital &gt; f orbital.</a:t>
            </a:r>
          </a:p>
        </p:txBody>
      </p:sp>
    </p:spTree>
    <p:extLst>
      <p:ext uri="{BB962C8B-B14F-4D97-AF65-F5344CB8AC3E}">
        <p14:creationId xmlns:p14="http://schemas.microsoft.com/office/powerpoint/2010/main" val="234224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0"/>
            <a:ext cx="8915400" cy="3877985"/>
          </a:xfrm>
          <a:prstGeom prst="rect">
            <a:avLst/>
          </a:prstGeom>
          <a:noFill/>
        </p:spPr>
        <p:txBody>
          <a:bodyPr wrap="square" rtlCol="0">
            <a:spAutoFit/>
          </a:bodyPr>
          <a:lstStyle/>
          <a:p>
            <a:pPr algn="ctr"/>
            <a:r>
              <a:rPr lang="en-US" sz="2400" b="1" dirty="0">
                <a:solidFill>
                  <a:srgbClr val="C00000"/>
                </a:solidFill>
              </a:rPr>
              <a:t>Cause of Lanthanide contraction</a:t>
            </a:r>
          </a:p>
          <a:p>
            <a:pPr algn="just"/>
            <a:endParaRPr lang="en-US" sz="1600" b="1" u="sng" dirty="0">
              <a:solidFill>
                <a:srgbClr val="002060"/>
              </a:solidFill>
            </a:endParaRPr>
          </a:p>
          <a:p>
            <a:pPr marL="285750" indent="-285750" algn="just">
              <a:buFont typeface="Wingdings" pitchFamily="2" charset="2"/>
              <a:buChar char="v"/>
            </a:pPr>
            <a:r>
              <a:rPr lang="en-US" dirty="0"/>
              <a:t>Electrons in </a:t>
            </a:r>
            <a:r>
              <a:rPr lang="en-US" b="1" i="1" dirty="0"/>
              <a:t>f</a:t>
            </a:r>
            <a:r>
              <a:rPr lang="en-US" dirty="0"/>
              <a:t>-orbitals </a:t>
            </a:r>
            <a:r>
              <a:rPr lang="en-US" b="1" dirty="0"/>
              <a:t>repel</a:t>
            </a:r>
            <a:r>
              <a:rPr lang="en-US" dirty="0"/>
              <a:t> one another </a:t>
            </a:r>
            <a:r>
              <a:rPr lang="en-US" b="1" dirty="0"/>
              <a:t>very weakly</a:t>
            </a:r>
            <a:r>
              <a:rPr lang="en-US" dirty="0"/>
              <a:t> because the lobes of </a:t>
            </a:r>
            <a:r>
              <a:rPr lang="en-US" b="1" i="1" dirty="0"/>
              <a:t>f</a:t>
            </a:r>
            <a:r>
              <a:rPr lang="en-US" dirty="0"/>
              <a:t>-orbitals are far apart from each other. </a:t>
            </a:r>
          </a:p>
          <a:p>
            <a:pPr algn="just"/>
            <a:endParaRPr lang="en-US" dirty="0"/>
          </a:p>
          <a:p>
            <a:pPr marL="285750" indent="-285750" algn="just">
              <a:buFont typeface="Wingdings" pitchFamily="2" charset="2"/>
              <a:buChar char="v"/>
            </a:pPr>
            <a:r>
              <a:rPr lang="en-US" b="1" dirty="0"/>
              <a:t>Poor shielding effect</a:t>
            </a:r>
            <a:r>
              <a:rPr lang="en-US" dirty="0"/>
              <a:t> of </a:t>
            </a:r>
            <a:r>
              <a:rPr lang="en-US" b="1" i="1" dirty="0"/>
              <a:t>f</a:t>
            </a:r>
            <a:r>
              <a:rPr lang="en-US" dirty="0"/>
              <a:t>-electrons </a:t>
            </a:r>
            <a:r>
              <a:rPr lang="en-US" b="1" dirty="0"/>
              <a:t>shielding of electrons decreases</a:t>
            </a:r>
            <a:r>
              <a:rPr lang="en-US" dirty="0"/>
              <a:t> in the order </a:t>
            </a:r>
            <a:r>
              <a:rPr lang="en-US" b="1" i="1" dirty="0"/>
              <a:t>s</a:t>
            </a:r>
            <a:r>
              <a:rPr lang="en-US" b="1" dirty="0"/>
              <a:t>&gt;</a:t>
            </a:r>
            <a:r>
              <a:rPr lang="en-US" b="1" i="1" dirty="0"/>
              <a:t>p</a:t>
            </a:r>
            <a:r>
              <a:rPr lang="en-US" b="1" dirty="0"/>
              <a:t>&gt;</a:t>
            </a:r>
            <a:r>
              <a:rPr lang="en-US" b="1" i="1" dirty="0"/>
              <a:t>d</a:t>
            </a:r>
            <a:r>
              <a:rPr lang="en-US" b="1" dirty="0"/>
              <a:t>&gt;</a:t>
            </a:r>
            <a:r>
              <a:rPr lang="en-US" b="1" i="1" dirty="0"/>
              <a:t>f</a:t>
            </a:r>
            <a:r>
              <a:rPr lang="en-US" dirty="0"/>
              <a:t>. Thus, </a:t>
            </a:r>
            <a:r>
              <a:rPr lang="en-US" b="1" dirty="0"/>
              <a:t>the effective nuclear charge increases</a:t>
            </a:r>
            <a:r>
              <a:rPr lang="en-US" dirty="0"/>
              <a:t> with the </a:t>
            </a:r>
            <a:r>
              <a:rPr lang="en-US" b="1" dirty="0"/>
              <a:t>increase in atomic number of lanthanides</a:t>
            </a:r>
            <a:r>
              <a:rPr lang="en-US" dirty="0"/>
              <a:t>. This </a:t>
            </a:r>
            <a:r>
              <a:rPr lang="en-US" b="1" dirty="0"/>
              <a:t>increase the inward pull</a:t>
            </a:r>
            <a:r>
              <a:rPr lang="en-US" dirty="0"/>
              <a:t> of the </a:t>
            </a:r>
            <a:r>
              <a:rPr lang="en-US" b="1" dirty="0"/>
              <a:t>4</a:t>
            </a:r>
            <a:r>
              <a:rPr lang="en-US" b="1" i="1" dirty="0"/>
              <a:t>f</a:t>
            </a:r>
            <a:r>
              <a:rPr lang="en-US" b="1" dirty="0"/>
              <a:t> electrons</a:t>
            </a:r>
            <a:r>
              <a:rPr lang="en-US" dirty="0"/>
              <a:t> and results in the </a:t>
            </a:r>
            <a:r>
              <a:rPr lang="en-US" b="1" dirty="0"/>
              <a:t>reduction of the size of the atom or ion</a:t>
            </a:r>
            <a:r>
              <a:rPr lang="en-US" dirty="0"/>
              <a:t>. </a:t>
            </a:r>
          </a:p>
          <a:p>
            <a:pPr algn="just"/>
            <a:endParaRPr lang="en-US" dirty="0"/>
          </a:p>
          <a:p>
            <a:pPr algn="just"/>
            <a:r>
              <a:rPr lang="en-US" i="1" dirty="0">
                <a:solidFill>
                  <a:schemeClr val="accent6">
                    <a:lumMod val="50000"/>
                  </a:schemeClr>
                </a:solidFill>
              </a:rPr>
              <a:t>This contraction in the size of the atom or ion by pulling the valence electrons inward </a:t>
            </a:r>
            <a:r>
              <a:rPr lang="en-US" b="1" i="1" dirty="0">
                <a:solidFill>
                  <a:schemeClr val="accent6">
                    <a:lumMod val="50000"/>
                  </a:schemeClr>
                </a:solidFill>
              </a:rPr>
              <a:t>due to high nuclear charge</a:t>
            </a:r>
            <a:r>
              <a:rPr lang="en-US" i="1" dirty="0">
                <a:solidFill>
                  <a:schemeClr val="accent6">
                    <a:lumMod val="50000"/>
                  </a:schemeClr>
                </a:solidFill>
              </a:rPr>
              <a:t> and the </a:t>
            </a:r>
            <a:r>
              <a:rPr lang="en-US" b="1" i="1" dirty="0">
                <a:solidFill>
                  <a:schemeClr val="accent6">
                    <a:lumMod val="50000"/>
                  </a:schemeClr>
                </a:solidFill>
              </a:rPr>
              <a:t>poor shielding effect of the f-electron</a:t>
            </a:r>
            <a:r>
              <a:rPr lang="en-US" i="1" dirty="0">
                <a:solidFill>
                  <a:schemeClr val="accent6">
                    <a:lumMod val="50000"/>
                  </a:schemeClr>
                </a:solidFill>
              </a:rPr>
              <a:t> is the main cause of </a:t>
            </a:r>
            <a:r>
              <a:rPr lang="en-US" b="1" i="1" dirty="0">
                <a:solidFill>
                  <a:schemeClr val="accent6">
                    <a:lumMod val="50000"/>
                  </a:schemeClr>
                </a:solidFill>
              </a:rPr>
              <a:t>lanthanide contraction</a:t>
            </a:r>
            <a:r>
              <a:rPr lang="en-US" i="1" dirty="0">
                <a:solidFill>
                  <a:schemeClr val="accent6">
                    <a:lumMod val="50000"/>
                  </a:schemeClr>
                </a:solidFill>
              </a:rPr>
              <a:t>.  </a:t>
            </a:r>
          </a:p>
        </p:txBody>
      </p:sp>
      <p:sp>
        <p:nvSpPr>
          <p:cNvPr id="2" name="TextBox 1"/>
          <p:cNvSpPr txBox="1"/>
          <p:nvPr/>
        </p:nvSpPr>
        <p:spPr>
          <a:xfrm>
            <a:off x="97176" y="6152936"/>
            <a:ext cx="9046824" cy="646331"/>
          </a:xfrm>
          <a:prstGeom prst="rect">
            <a:avLst/>
          </a:prstGeom>
          <a:noFill/>
        </p:spPr>
        <p:txBody>
          <a:bodyPr wrap="square" rtlCol="0">
            <a:spAutoFit/>
          </a:bodyPr>
          <a:lstStyle/>
          <a:p>
            <a:r>
              <a:rPr lang="en-US" i="1" dirty="0">
                <a:solidFill>
                  <a:srgbClr val="00B050"/>
                </a:solidFill>
              </a:rPr>
              <a:t>As a result of </a:t>
            </a:r>
            <a:r>
              <a:rPr lang="en-US" b="1" i="1" dirty="0">
                <a:solidFill>
                  <a:srgbClr val="00B050"/>
                </a:solidFill>
              </a:rPr>
              <a:t>lanthanide contraction</a:t>
            </a:r>
            <a:r>
              <a:rPr lang="en-US" i="1" dirty="0">
                <a:solidFill>
                  <a:srgbClr val="00B050"/>
                </a:solidFill>
              </a:rPr>
              <a:t>, </a:t>
            </a:r>
            <a:r>
              <a:rPr lang="en-US" b="1" i="1" dirty="0">
                <a:solidFill>
                  <a:srgbClr val="00B050"/>
                </a:solidFill>
              </a:rPr>
              <a:t>the chemistry of 2</a:t>
            </a:r>
            <a:r>
              <a:rPr lang="en-US" b="1" i="1" baseline="30000" dirty="0">
                <a:solidFill>
                  <a:srgbClr val="00B050"/>
                </a:solidFill>
              </a:rPr>
              <a:t>nd</a:t>
            </a:r>
            <a:r>
              <a:rPr lang="en-US" b="1" i="1" dirty="0">
                <a:solidFill>
                  <a:srgbClr val="00B050"/>
                </a:solidFill>
              </a:rPr>
              <a:t> and 3</a:t>
            </a:r>
            <a:r>
              <a:rPr lang="en-US" b="1" i="1" baseline="30000" dirty="0">
                <a:solidFill>
                  <a:srgbClr val="00B050"/>
                </a:solidFill>
              </a:rPr>
              <a:t>rd</a:t>
            </a:r>
            <a:r>
              <a:rPr lang="en-US" b="1" i="1" dirty="0">
                <a:solidFill>
                  <a:srgbClr val="00B050"/>
                </a:solidFill>
              </a:rPr>
              <a:t> transition series resemble </a:t>
            </a:r>
            <a:r>
              <a:rPr lang="en-US" i="1" dirty="0">
                <a:solidFill>
                  <a:srgbClr val="00B050"/>
                </a:solidFill>
              </a:rPr>
              <a:t>each other than the elements of 1</a:t>
            </a:r>
            <a:r>
              <a:rPr lang="en-US" i="1" baseline="30000" dirty="0">
                <a:solidFill>
                  <a:srgbClr val="00B050"/>
                </a:solidFill>
              </a:rPr>
              <a:t>st</a:t>
            </a:r>
            <a:r>
              <a:rPr lang="en-US" i="1" dirty="0">
                <a:solidFill>
                  <a:srgbClr val="00B050"/>
                </a:solidFill>
              </a:rPr>
              <a:t> and 2</a:t>
            </a:r>
            <a:r>
              <a:rPr lang="en-US" i="1" baseline="30000" dirty="0">
                <a:solidFill>
                  <a:srgbClr val="00B050"/>
                </a:solidFill>
              </a:rPr>
              <a:t>nd</a:t>
            </a:r>
            <a:r>
              <a:rPr lang="en-US" i="1" dirty="0">
                <a:solidFill>
                  <a:srgbClr val="00B050"/>
                </a:solidFill>
              </a:rPr>
              <a:t> transition series. </a:t>
            </a:r>
          </a:p>
        </p:txBody>
      </p:sp>
      <p:sp>
        <p:nvSpPr>
          <p:cNvPr id="4" name="TextBox 3"/>
          <p:cNvSpPr txBox="1"/>
          <p:nvPr/>
        </p:nvSpPr>
        <p:spPr>
          <a:xfrm>
            <a:off x="1828800" y="5650468"/>
            <a:ext cx="6293967" cy="369332"/>
          </a:xfrm>
          <a:prstGeom prst="rect">
            <a:avLst/>
          </a:prstGeom>
          <a:noFill/>
        </p:spPr>
        <p:txBody>
          <a:bodyPr wrap="none" rtlCol="0">
            <a:spAutoFit/>
          </a:bodyPr>
          <a:lstStyle/>
          <a:p>
            <a:r>
              <a:rPr lang="en-US" b="1" dirty="0">
                <a:solidFill>
                  <a:srgbClr val="C00000"/>
                </a:solidFill>
              </a:rPr>
              <a:t>Table: Atomic radii of the elements before and after lanthanides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0792" y="3657600"/>
            <a:ext cx="6556408" cy="2005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464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5DC494-1FAA-7D44-D5C8-A8B4357A1D9F}"/>
                  </a:ext>
                </a:extLst>
              </p:cNvPr>
              <p:cNvSpPr txBox="1"/>
              <p:nvPr/>
            </p:nvSpPr>
            <p:spPr>
              <a:xfrm>
                <a:off x="533400" y="76200"/>
                <a:ext cx="8153400" cy="6635343"/>
              </a:xfrm>
              <a:prstGeom prst="rect">
                <a:avLst/>
              </a:prstGeom>
              <a:noFill/>
            </p:spPr>
            <p:txBody>
              <a:bodyPr wrap="square">
                <a:spAutoFit/>
              </a:bodyPr>
              <a:lstStyle/>
              <a:p>
                <a:pPr algn="ctr"/>
                <a:r>
                  <a:rPr lang="en-IN" sz="3200" b="1" dirty="0">
                    <a:solidFill>
                      <a:srgbClr val="C00000"/>
                    </a:solidFill>
                    <a:effectLst/>
                    <a:latin typeface="Cambria" panose="02040503050406030204" pitchFamily="18" charset="0"/>
                    <a:ea typeface="Times New Roman" panose="02020603050405020304" pitchFamily="18" charset="0"/>
                  </a:rPr>
                  <a:t>Effect of Lanthanide Contraction</a:t>
                </a:r>
                <a:endParaRPr lang="en-IN" sz="1200" dirty="0">
                  <a:effectLst/>
                  <a:latin typeface="Times New Roman" panose="02020603050405020304" pitchFamily="18" charset="0"/>
                  <a:ea typeface="Times New Roman" panose="02020603050405020304" pitchFamily="18" charset="0"/>
                </a:endParaRPr>
              </a:p>
              <a:p>
                <a:pPr indent="228600" algn="just">
                  <a:lnSpc>
                    <a:spcPct val="107000"/>
                  </a:lnSpc>
                </a:pPr>
                <a:r>
                  <a:rPr lang="en-IN" sz="2000" dirty="0">
                    <a:solidFill>
                      <a:srgbClr val="000000"/>
                    </a:solidFill>
                    <a:effectLst/>
                    <a:latin typeface="Times New Roman" panose="02020603050405020304" pitchFamily="18" charset="0"/>
                    <a:ea typeface="Times New Roman" panose="02020603050405020304" pitchFamily="18" charset="0"/>
                  </a:rPr>
                  <a:t>The</a:t>
                </a:r>
                <a:r>
                  <a:rPr lang="en-IN" sz="2000" b="1" dirty="0">
                    <a:solidFill>
                      <a:srgbClr val="000000"/>
                    </a:solidFill>
                    <a:effectLst/>
                    <a:latin typeface="Times New Roman" panose="02020603050405020304" pitchFamily="18" charset="0"/>
                    <a:ea typeface="Times New Roman" panose="02020603050405020304" pitchFamily="18" charset="0"/>
                  </a:rPr>
                  <a:t> Lanthanide contraction</a:t>
                </a:r>
                <a:r>
                  <a:rPr lang="en-IN" sz="2000" dirty="0">
                    <a:solidFill>
                      <a:srgbClr val="000000"/>
                    </a:solidFill>
                    <a:effectLst/>
                    <a:latin typeface="Times New Roman" panose="02020603050405020304" pitchFamily="18" charset="0"/>
                    <a:ea typeface="Times New Roman" panose="02020603050405020304" pitchFamily="18" charset="0"/>
                  </a:rPr>
                  <a:t> is extremely important to understand the properties of lanthanide itself and post-lanthanide elements. </a:t>
                </a:r>
              </a:p>
              <a:p>
                <a:pPr marL="457200" indent="-457200" algn="just">
                  <a:lnSpc>
                    <a:spcPct val="107000"/>
                  </a:lnSpc>
                  <a:buAutoNum type="arabicPeriod"/>
                </a:pPr>
                <a:r>
                  <a:rPr lang="en-IN" sz="2000" b="1" dirty="0">
                    <a:solidFill>
                      <a:srgbClr val="FF0000"/>
                    </a:solidFill>
                    <a:latin typeface="Times New Roman" panose="02020603050405020304" pitchFamily="18" charset="0"/>
                    <a:ea typeface="Times New Roman" panose="02020603050405020304" pitchFamily="18" charset="0"/>
                  </a:rPr>
                  <a:t>Among the lanthanides</a:t>
                </a:r>
              </a:p>
              <a:p>
                <a:pPr marL="457200" indent="-457200" algn="just">
                  <a:lnSpc>
                    <a:spcPct val="107000"/>
                  </a:lnSpc>
                  <a:buAutoNum type="arabicPeriod"/>
                </a:pPr>
                <a:r>
                  <a:rPr lang="en-IN" sz="2000" b="1" dirty="0">
                    <a:solidFill>
                      <a:srgbClr val="FF0000"/>
                    </a:solidFill>
                    <a:effectLst/>
                    <a:latin typeface="Times New Roman" panose="02020603050405020304" pitchFamily="18" charset="0"/>
                    <a:ea typeface="Times New Roman" panose="02020603050405020304" pitchFamily="18" charset="0"/>
                  </a:rPr>
                  <a:t>Post lanthanides</a:t>
                </a:r>
              </a:p>
              <a:p>
                <a:pPr algn="just">
                  <a:lnSpc>
                    <a:spcPct val="107000"/>
                  </a:lnSpc>
                </a:pPr>
                <a:endParaRPr lang="en-IN" sz="2000" dirty="0">
                  <a:effectLst/>
                  <a:latin typeface="Times New Roman" panose="02020603050405020304" pitchFamily="18" charset="0"/>
                  <a:ea typeface="Times New Roman" panose="02020603050405020304" pitchFamily="18" charset="0"/>
                </a:endParaRPr>
              </a:p>
              <a:p>
                <a:pPr algn="just">
                  <a:lnSpc>
                    <a:spcPct val="107000"/>
                  </a:lnSpc>
                </a:pPr>
                <a:r>
                  <a:rPr lang="en-IN" sz="2000" b="1" dirty="0">
                    <a:solidFill>
                      <a:srgbClr val="FF0000"/>
                    </a:solidFill>
                    <a:effectLst/>
                    <a:latin typeface="Cambria" panose="02040503050406030204" pitchFamily="18" charset="0"/>
                    <a:ea typeface="Times New Roman" panose="02020603050405020304" pitchFamily="18" charset="0"/>
                  </a:rPr>
                  <a:t>1. Effect of Lanthanide Contraction on the Properties of Lanthanides</a:t>
                </a:r>
                <a:endParaRPr lang="en-IN" sz="2000" b="1" dirty="0">
                  <a:solidFill>
                    <a:srgbClr val="FF0000"/>
                  </a:solidFill>
                  <a:effectLst/>
                  <a:latin typeface="Times New Roman" panose="02020603050405020304" pitchFamily="18" charset="0"/>
                  <a:ea typeface="Times New Roman" panose="02020603050405020304" pitchFamily="18" charset="0"/>
                </a:endParaRPr>
              </a:p>
              <a:p>
                <a:pPr algn="just">
                  <a:lnSpc>
                    <a:spcPct val="107000"/>
                  </a:lnSpc>
                </a:pPr>
                <a:r>
                  <a:rPr lang="en-IN" sz="2000" b="1" dirty="0">
                    <a:solidFill>
                      <a:srgbClr val="000000"/>
                    </a:solidFill>
                    <a:effectLst/>
                    <a:latin typeface="Times New Roman" panose="02020603050405020304" pitchFamily="18" charset="0"/>
                    <a:ea typeface="Times New Roman" panose="02020603050405020304" pitchFamily="18" charset="0"/>
                  </a:rPr>
                  <a:t> With the gradual decrease of size occurs from La(III) to Lu(III), the gradual increase of the ionic potential occurs </a:t>
                </a:r>
              </a:p>
              <a:p>
                <a:pPr indent="228600" algn="just">
                  <a:lnSpc>
                    <a:spcPct val="107000"/>
                  </a:lnSpc>
                </a:pPr>
                <a14:m>
                  <m:oMath xmlns:m="http://schemas.openxmlformats.org/officeDocument/2006/math">
                    <m:r>
                      <a:rPr lang="en-IN" sz="2000" b="0">
                        <a:solidFill>
                          <a:srgbClr val="000000"/>
                        </a:solidFill>
                        <a:effectLst/>
                        <a:latin typeface="Cambria Math" panose="02040503050406030204" pitchFamily="18" charset="0"/>
                        <a:ea typeface="Times New Roman" panose="02020603050405020304" pitchFamily="18" charset="0"/>
                      </a:rPr>
                      <m:t>[</m:t>
                    </m:r>
                    <m:r>
                      <m:rPr>
                        <m:sty m:val="p"/>
                      </m:rPr>
                      <a:rPr lang="en-IN" sz="2000" b="0">
                        <a:solidFill>
                          <a:srgbClr val="000000"/>
                        </a:solidFill>
                        <a:effectLst/>
                        <a:latin typeface="Cambria Math" panose="02040503050406030204" pitchFamily="18" charset="0"/>
                        <a:ea typeface="Times New Roman" panose="02020603050405020304" pitchFamily="18" charset="0"/>
                      </a:rPr>
                      <m:t>ionic</m:t>
                    </m:r>
                    <m:r>
                      <a:rPr lang="en-IN" sz="2000" b="0">
                        <a:solidFill>
                          <a:srgbClr val="000000"/>
                        </a:solidFill>
                        <a:effectLst/>
                        <a:latin typeface="Cambria Math" panose="02040503050406030204" pitchFamily="18" charset="0"/>
                        <a:ea typeface="Times New Roman" panose="02020603050405020304" pitchFamily="18" charset="0"/>
                      </a:rPr>
                      <m:t> </m:t>
                    </m:r>
                    <m:r>
                      <m:rPr>
                        <m:sty m:val="p"/>
                      </m:rPr>
                      <a:rPr lang="en-IN" sz="2000" b="0">
                        <a:solidFill>
                          <a:srgbClr val="000000"/>
                        </a:solidFill>
                        <a:effectLst/>
                        <a:latin typeface="Cambria Math" panose="02040503050406030204" pitchFamily="18" charset="0"/>
                        <a:ea typeface="Times New Roman" panose="02020603050405020304" pitchFamily="18" charset="0"/>
                      </a:rPr>
                      <m:t>potential</m:t>
                    </m:r>
                    <m:r>
                      <a:rPr lang="en-IN" sz="2000" b="0">
                        <a:solidFill>
                          <a:srgbClr val="000000"/>
                        </a:solidFill>
                        <a:effectLst/>
                        <a:latin typeface="Cambria Math" panose="02040503050406030204" pitchFamily="18" charset="0"/>
                        <a:ea typeface="Times New Roman" panose="02020603050405020304" pitchFamily="18" charset="0"/>
                      </a:rPr>
                      <m:t> </m:t>
                    </m:r>
                    <m:d>
                      <m:dPr>
                        <m:ctrlPr>
                          <a:rPr lang="en-IN" sz="2000" i="1">
                            <a:solidFill>
                              <a:srgbClr val="000000"/>
                            </a:solidFill>
                            <a:effectLst/>
                            <a:latin typeface="Cambria Math" panose="02040503050406030204" pitchFamily="18" charset="0"/>
                            <a:ea typeface="Times New Roman" panose="02020603050405020304" pitchFamily="18" charset="0"/>
                          </a:rPr>
                        </m:ctrlPr>
                      </m:dPr>
                      <m:e>
                        <m:r>
                          <a:rPr lang="en-IN" sz="2000" b="0" i="1">
                            <a:solidFill>
                              <a:srgbClr val="000000"/>
                            </a:solidFill>
                            <a:effectLst/>
                            <a:latin typeface="Cambria Math" panose="02040503050406030204" pitchFamily="18" charset="0"/>
                            <a:ea typeface="Times New Roman" panose="02020603050405020304" pitchFamily="18" charset="0"/>
                          </a:rPr>
                          <m:t>𝜑</m:t>
                        </m:r>
                      </m:e>
                    </m:d>
                    <m:r>
                      <a:rPr lang="en-IN" sz="2000" b="0" i="1">
                        <a:solidFill>
                          <a:srgbClr val="000000"/>
                        </a:solidFill>
                        <a:effectLst/>
                        <a:latin typeface="Cambria Math" panose="02040503050406030204" pitchFamily="18" charset="0"/>
                        <a:ea typeface="Times New Roman" panose="02020603050405020304" pitchFamily="18" charset="0"/>
                      </a:rPr>
                      <m:t>= </m:t>
                    </m:r>
                    <m:f>
                      <m:fPr>
                        <m:ctrlPr>
                          <a:rPr lang="en-IN" sz="2000" i="1">
                            <a:solidFill>
                              <a:srgbClr val="000000"/>
                            </a:solidFill>
                            <a:effectLst/>
                            <a:latin typeface="Cambria Math" panose="02040503050406030204" pitchFamily="18" charset="0"/>
                            <a:ea typeface="Times New Roman" panose="02020603050405020304" pitchFamily="18" charset="0"/>
                          </a:rPr>
                        </m:ctrlPr>
                      </m:fPr>
                      <m:num>
                        <m:r>
                          <a:rPr lang="en-IN" sz="2000" b="0" i="1">
                            <a:solidFill>
                              <a:srgbClr val="000000"/>
                            </a:solidFill>
                            <a:effectLst/>
                            <a:latin typeface="Cambria Math" panose="02040503050406030204" pitchFamily="18" charset="0"/>
                            <a:ea typeface="Times New Roman" panose="02020603050405020304" pitchFamily="18" charset="0"/>
                          </a:rPr>
                          <m:t>𝑐h𝑎𝑟𝑔𝑒</m:t>
                        </m:r>
                      </m:num>
                      <m:den>
                        <m:r>
                          <a:rPr lang="en-IN" sz="2000" b="0" i="1">
                            <a:solidFill>
                              <a:srgbClr val="000000"/>
                            </a:solidFill>
                            <a:effectLst/>
                            <a:latin typeface="Cambria Math" panose="02040503050406030204" pitchFamily="18" charset="0"/>
                            <a:ea typeface="Times New Roman" panose="02020603050405020304" pitchFamily="18" charset="0"/>
                          </a:rPr>
                          <m:t>𝑟𝑎𝑑𝑖𝑢𝑠</m:t>
                        </m:r>
                      </m:den>
                    </m:f>
                  </m:oMath>
                </a14:m>
                <a:r>
                  <a:rPr lang="en-IN" sz="2000" b="1" dirty="0">
                    <a:solidFill>
                      <a:srgbClr val="000000"/>
                    </a:solidFill>
                    <a:effectLst/>
                    <a:latin typeface="Times New Roman" panose="02020603050405020304" pitchFamily="18" charset="0"/>
                    <a:ea typeface="Times New Roman" panose="02020603050405020304" pitchFamily="18" charset="0"/>
                  </a:rPr>
                  <a:t>)]. As a result,</a:t>
                </a:r>
              </a:p>
              <a:p>
                <a:pPr marL="342900" lvl="0" indent="-342900" algn="just">
                  <a:lnSpc>
                    <a:spcPct val="107000"/>
                  </a:lnSpc>
                  <a:buFont typeface="+mj-lt"/>
                  <a:buAutoNum type="arabicPeriod"/>
                </a:pPr>
                <a:r>
                  <a:rPr lang="en-IN" sz="2000" b="0" dirty="0">
                    <a:solidFill>
                      <a:srgbClr val="000000"/>
                    </a:solidFill>
                    <a:effectLst/>
                    <a:latin typeface="Times New Roman" panose="02020603050405020304" pitchFamily="18" charset="0"/>
                    <a:ea typeface="Times New Roman" panose="02020603050405020304" pitchFamily="18" charset="0"/>
                  </a:rPr>
                  <a:t>Covalent character increases from La(III) to Lu(III).</a:t>
                </a:r>
                <a:endParaRPr lang="en-IN" sz="2000" b="1"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n-IN" sz="2000" b="0" dirty="0">
                    <a:solidFill>
                      <a:srgbClr val="000000"/>
                    </a:solidFill>
                    <a:effectLst/>
                    <a:latin typeface="Times New Roman" panose="02020603050405020304" pitchFamily="18" charset="0"/>
                    <a:ea typeface="Times New Roman" panose="02020603050405020304" pitchFamily="18" charset="0"/>
                  </a:rPr>
                  <a:t>Hydration energy for Ln</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ion gradually increases from La</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to Lu</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because of the increase of ionic potential (</a:t>
                </a:r>
                <a14:m>
                  <m:oMath xmlns:m="http://schemas.openxmlformats.org/officeDocument/2006/math">
                    <m:r>
                      <a:rPr lang="en-IN" sz="2000" b="1" i="1">
                        <a:solidFill>
                          <a:srgbClr val="000000"/>
                        </a:solidFill>
                        <a:effectLst/>
                        <a:latin typeface="Cambria Math" panose="02040503050406030204" pitchFamily="18" charset="0"/>
                        <a:ea typeface="Times New Roman" panose="02020603050405020304" pitchFamily="18" charset="0"/>
                      </a:rPr>
                      <m:t>𝝋</m:t>
                    </m:r>
                  </m:oMath>
                </a14:m>
                <a:r>
                  <a:rPr lang="en-IN" sz="2000" b="0" dirty="0">
                    <a:solidFill>
                      <a:srgbClr val="000000"/>
                    </a:solidFill>
                    <a:effectLst/>
                    <a:latin typeface="Times New Roman" panose="02020603050405020304" pitchFamily="18" charset="0"/>
                    <a:ea typeface="Times New Roman" panose="02020603050405020304" pitchFamily="18" charset="0"/>
                  </a:rPr>
                  <a:t>).</a:t>
                </a:r>
                <a:endParaRPr lang="en-IN" sz="2000" b="1"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n-IN" sz="2000" b="0" dirty="0">
                    <a:solidFill>
                      <a:srgbClr val="000000"/>
                    </a:solidFill>
                    <a:effectLst/>
                    <a:latin typeface="Times New Roman" panose="02020603050405020304" pitchFamily="18" charset="0"/>
                    <a:ea typeface="Times New Roman" panose="02020603050405020304" pitchFamily="18" charset="0"/>
                  </a:rPr>
                  <a:t>Tendency to hydrolyse increases from La(III) to Lu(III). </a:t>
                </a:r>
                <a:endParaRPr lang="en-IN" sz="2000" b="1"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n-IN" sz="2000" b="0" dirty="0">
                    <a:solidFill>
                      <a:srgbClr val="000000"/>
                    </a:solidFill>
                    <a:effectLst/>
                    <a:latin typeface="Times New Roman" panose="02020603050405020304" pitchFamily="18" charset="0"/>
                    <a:ea typeface="Times New Roman" panose="02020603050405020304" pitchFamily="18" charset="0"/>
                  </a:rPr>
                  <a:t>Stability and tendency to form the coordination compounds increase from La(III) to Lu(III).</a:t>
                </a:r>
                <a:endParaRPr lang="en-IN" sz="2000" b="1"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n-IN" sz="2000" b="0" dirty="0">
                    <a:solidFill>
                      <a:srgbClr val="000000"/>
                    </a:solidFill>
                    <a:effectLst/>
                    <a:latin typeface="Times New Roman" panose="02020603050405020304" pitchFamily="18" charset="0"/>
                    <a:ea typeface="Times New Roman" panose="02020603050405020304" pitchFamily="18" charset="0"/>
                  </a:rPr>
                  <a:t>The common +3 oxidation state of lanthanide (Ln</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indicates that the removal of three electrons from valence 6s-and 5d shell (5d</a:t>
                </a:r>
                <a:r>
                  <a:rPr lang="en-IN" sz="2000" b="0" baseline="30000" dirty="0">
                    <a:solidFill>
                      <a:srgbClr val="000000"/>
                    </a:solidFill>
                    <a:effectLst/>
                    <a:latin typeface="Times New Roman" panose="02020603050405020304" pitchFamily="18" charset="0"/>
                    <a:ea typeface="Times New Roman" panose="02020603050405020304" pitchFamily="18" charset="0"/>
                  </a:rPr>
                  <a:t>1</a:t>
                </a:r>
                <a:r>
                  <a:rPr lang="en-IN" sz="2000" b="0" dirty="0">
                    <a:solidFill>
                      <a:srgbClr val="000000"/>
                    </a:solidFill>
                    <a:effectLst/>
                    <a:latin typeface="Times New Roman" panose="02020603050405020304" pitchFamily="18" charset="0"/>
                    <a:ea typeface="Times New Roman" panose="02020603050405020304" pitchFamily="18" charset="0"/>
                  </a:rPr>
                  <a:t> 6s</a:t>
                </a:r>
                <a:r>
                  <a:rPr lang="en-IN" sz="2000" b="0" baseline="30000" dirty="0">
                    <a:solidFill>
                      <a:srgbClr val="000000"/>
                    </a:solidFill>
                    <a:effectLst/>
                    <a:latin typeface="Times New Roman" panose="02020603050405020304" pitchFamily="18" charset="0"/>
                    <a:ea typeface="Times New Roman" panose="02020603050405020304" pitchFamily="18" charset="0"/>
                  </a:rPr>
                  <a:t>2</a:t>
                </a:r>
                <a:r>
                  <a:rPr lang="en-IN" sz="2000" b="0" dirty="0">
                    <a:solidFill>
                      <a:srgbClr val="000000"/>
                    </a:solidFill>
                    <a:effectLst/>
                    <a:latin typeface="Times New Roman" panose="02020603050405020304" pitchFamily="18" charset="0"/>
                    <a:ea typeface="Times New Roman" panose="02020603050405020304" pitchFamily="18" charset="0"/>
                  </a:rPr>
                  <a:t>) is easy. The remaining 4f-electrons get tightly bound. </a:t>
                </a:r>
                <a:endParaRPr lang="en-IN" sz="2000"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F35DC494-1FAA-7D44-D5C8-A8B4357A1D9F}"/>
                  </a:ext>
                </a:extLst>
              </p:cNvPr>
              <p:cNvSpPr txBox="1">
                <a:spLocks noRot="1" noChangeAspect="1" noMove="1" noResize="1" noEditPoints="1" noAdjustHandles="1" noChangeArrowheads="1" noChangeShapeType="1" noTextEdit="1"/>
              </p:cNvSpPr>
              <p:nvPr/>
            </p:nvSpPr>
            <p:spPr>
              <a:xfrm>
                <a:off x="533400" y="76200"/>
                <a:ext cx="8153400" cy="6635343"/>
              </a:xfrm>
              <a:prstGeom prst="rect">
                <a:avLst/>
              </a:prstGeom>
              <a:blipFill>
                <a:blip r:embed="rId2"/>
                <a:stretch>
                  <a:fillRect l="-823" t="-1287" r="-748" b="-643"/>
                </a:stretch>
              </a:blipFill>
            </p:spPr>
            <p:txBody>
              <a:bodyPr/>
              <a:lstStyle/>
              <a:p>
                <a:r>
                  <a:rPr lang="en-IN">
                    <a:noFill/>
                  </a:rPr>
                  <a:t> </a:t>
                </a:r>
              </a:p>
            </p:txBody>
          </p:sp>
        </mc:Fallback>
      </mc:AlternateContent>
    </p:spTree>
    <p:extLst>
      <p:ext uri="{BB962C8B-B14F-4D97-AF65-F5344CB8AC3E}">
        <p14:creationId xmlns:p14="http://schemas.microsoft.com/office/powerpoint/2010/main" val="1039401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9D36E-5064-FD24-8594-26AC080B07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1339850"/>
            <a:ext cx="6350000" cy="4178300"/>
          </a:xfrm>
          <a:prstGeom prst="rect">
            <a:avLst/>
          </a:prstGeom>
        </p:spPr>
      </p:pic>
    </p:spTree>
    <p:extLst>
      <p:ext uri="{BB962C8B-B14F-4D97-AF65-F5344CB8AC3E}">
        <p14:creationId xmlns:p14="http://schemas.microsoft.com/office/powerpoint/2010/main" val="3196457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DC494-1FAA-7D44-D5C8-A8B4357A1D9F}"/>
              </a:ext>
            </a:extLst>
          </p:cNvPr>
          <p:cNvSpPr txBox="1"/>
          <p:nvPr/>
        </p:nvSpPr>
        <p:spPr>
          <a:xfrm>
            <a:off x="457200" y="76200"/>
            <a:ext cx="8305800" cy="6724213"/>
          </a:xfrm>
          <a:prstGeom prst="rect">
            <a:avLst/>
          </a:prstGeom>
          <a:noFill/>
        </p:spPr>
        <p:txBody>
          <a:bodyPr wrap="square">
            <a:spAutoFit/>
          </a:bodyPr>
          <a:lstStyle/>
          <a:p>
            <a:pPr algn="ctr"/>
            <a:r>
              <a:rPr lang="en-IN" sz="3200" b="1" dirty="0">
                <a:solidFill>
                  <a:srgbClr val="C00000"/>
                </a:solidFill>
                <a:effectLst/>
                <a:latin typeface="Cambria" panose="02040503050406030204" pitchFamily="18" charset="0"/>
                <a:ea typeface="Times New Roman" panose="02020603050405020304" pitchFamily="18" charset="0"/>
              </a:rPr>
              <a:t>Effect of Lanthanide Contraction</a:t>
            </a:r>
          </a:p>
          <a:p>
            <a:pPr algn="just">
              <a:lnSpc>
                <a:spcPct val="150000"/>
              </a:lnSpc>
            </a:pPr>
            <a:endParaRPr lang="en-IN" sz="800" b="1" i="1" dirty="0">
              <a:solidFill>
                <a:srgbClr val="000000"/>
              </a:solidFill>
              <a:effectLst/>
              <a:latin typeface="Cambria" panose="02040503050406030204" pitchFamily="18" charset="0"/>
              <a:ea typeface="Times New Roman" panose="02020603050405020304" pitchFamily="18" charset="0"/>
            </a:endParaRPr>
          </a:p>
          <a:p>
            <a:pPr algn="just">
              <a:lnSpc>
                <a:spcPct val="150000"/>
              </a:lnSpc>
            </a:pPr>
            <a:r>
              <a:rPr lang="en-US" sz="2000" kern="0" dirty="0">
                <a:solidFill>
                  <a:srgbClr val="000000"/>
                </a:solidFill>
                <a:ea typeface="Arial Unicode MS"/>
              </a:rPr>
              <a:t>6</a:t>
            </a:r>
            <a:r>
              <a:rPr lang="en-US" sz="2000" kern="0" dirty="0">
                <a:solidFill>
                  <a:srgbClr val="000000"/>
                </a:solidFill>
                <a:effectLst/>
                <a:ea typeface="Arial Unicode MS"/>
              </a:rPr>
              <a:t>.	Acidity of the oxides increases from La₂O</a:t>
            </a:r>
            <a:r>
              <a:rPr lang="en-US" sz="2000" kern="0" baseline="-25000" dirty="0">
                <a:solidFill>
                  <a:srgbClr val="000000"/>
                </a:solidFill>
                <a:effectLst/>
                <a:ea typeface="Arial Unicode MS"/>
              </a:rPr>
              <a:t>3</a:t>
            </a:r>
            <a:r>
              <a:rPr lang="en-US" sz="2000" kern="0" dirty="0">
                <a:solidFill>
                  <a:srgbClr val="000000"/>
                </a:solidFill>
                <a:effectLst/>
                <a:ea typeface="Arial Unicode MS"/>
              </a:rPr>
              <a:t> to Lu₂O</a:t>
            </a:r>
            <a:r>
              <a:rPr lang="en-US" sz="2000" kern="0" baseline="-25000" dirty="0">
                <a:solidFill>
                  <a:srgbClr val="000000"/>
                </a:solidFill>
                <a:effectLst/>
                <a:ea typeface="Arial Unicode MS"/>
              </a:rPr>
              <a:t>3</a:t>
            </a:r>
            <a:r>
              <a:rPr lang="en-US" sz="2000" kern="0" dirty="0">
                <a:solidFill>
                  <a:srgbClr val="000000"/>
                </a:solidFill>
                <a:effectLst/>
                <a:ea typeface="Arial Unicode MS"/>
              </a:rPr>
              <a:t> </a:t>
            </a:r>
            <a:endParaRPr lang="en-IN" sz="2000" dirty="0">
              <a:effectLst/>
              <a:latin typeface="Times New Roman" panose="02020603050405020304" pitchFamily="18" charset="0"/>
              <a:ea typeface="Times New Roman" panose="02020603050405020304" pitchFamily="18" charset="0"/>
            </a:endParaRPr>
          </a:p>
          <a:p>
            <a:pPr lvl="0" algn="just">
              <a:lnSpc>
                <a:spcPct val="107000"/>
              </a:lnSpc>
            </a:pPr>
            <a:r>
              <a:rPr lang="en-IN" sz="2000" b="0" dirty="0">
                <a:solidFill>
                  <a:srgbClr val="000000"/>
                </a:solidFill>
                <a:effectLst/>
                <a:latin typeface="Times New Roman" panose="02020603050405020304" pitchFamily="18" charset="0"/>
                <a:ea typeface="Times New Roman" panose="02020603050405020304" pitchFamily="18" charset="0"/>
              </a:rPr>
              <a:t>7.	Thermal stability of the oxy salts (e.g. carbonates, sulphates, etc.) decreases from La(III) to Lu(III). </a:t>
            </a:r>
            <a:endParaRPr lang="en-IN" sz="2000" b="1" dirty="0">
              <a:effectLst/>
              <a:latin typeface="Times New Roman" panose="02020603050405020304" pitchFamily="18" charset="0"/>
              <a:ea typeface="Times New Roman" panose="02020603050405020304" pitchFamily="18" charset="0"/>
            </a:endParaRPr>
          </a:p>
          <a:p>
            <a:pPr lvl="0" algn="just">
              <a:lnSpc>
                <a:spcPct val="107000"/>
              </a:lnSpc>
            </a:pPr>
            <a:r>
              <a:rPr lang="en-IN" sz="2000" b="0" dirty="0">
                <a:solidFill>
                  <a:srgbClr val="000000"/>
                </a:solidFill>
                <a:effectLst/>
                <a:latin typeface="Times New Roman" panose="02020603050405020304" pitchFamily="18" charset="0"/>
                <a:ea typeface="Times New Roman" panose="02020603050405020304" pitchFamily="18" charset="0"/>
              </a:rPr>
              <a:t>8.	Crystallographic radii decrease from La</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to Lu</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while their hydrated radii follow the opposite order because the smaller Ln</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ions are hydrated better for their higher charge/radius ratio. </a:t>
            </a:r>
            <a:endParaRPr lang="en-IN" sz="2000" b="1" dirty="0">
              <a:effectLst/>
              <a:latin typeface="Times New Roman" panose="02020603050405020304" pitchFamily="18" charset="0"/>
              <a:ea typeface="Times New Roman" panose="02020603050405020304" pitchFamily="18" charset="0"/>
            </a:endParaRPr>
          </a:p>
          <a:p>
            <a:pPr lvl="0" algn="just">
              <a:lnSpc>
                <a:spcPct val="107000"/>
              </a:lnSpc>
            </a:pPr>
            <a:r>
              <a:rPr lang="en-IN" sz="2000" b="0" dirty="0">
                <a:solidFill>
                  <a:srgbClr val="000000"/>
                </a:solidFill>
                <a:effectLst/>
                <a:latin typeface="Times New Roman" panose="02020603050405020304" pitchFamily="18" charset="0"/>
                <a:ea typeface="Times New Roman" panose="02020603050405020304" pitchFamily="18" charset="0"/>
              </a:rPr>
              <a:t>9.	Summation of fast three ionisation energy (I</a:t>
            </a:r>
            <a:r>
              <a:rPr lang="en-IN" sz="2000" b="0" baseline="-25000" dirty="0">
                <a:solidFill>
                  <a:srgbClr val="000000"/>
                </a:solidFill>
                <a:effectLst/>
                <a:latin typeface="Times New Roman" panose="02020603050405020304" pitchFamily="18" charset="0"/>
                <a:ea typeface="Times New Roman" panose="02020603050405020304" pitchFamily="18" charset="0"/>
              </a:rPr>
              <a:t>1</a:t>
            </a:r>
            <a:r>
              <a:rPr lang="en-IN" sz="2000" b="0" dirty="0">
                <a:solidFill>
                  <a:srgbClr val="000000"/>
                </a:solidFill>
                <a:effectLst/>
                <a:latin typeface="Times New Roman" panose="02020603050405020304" pitchFamily="18" charset="0"/>
                <a:ea typeface="Times New Roman" panose="02020603050405020304" pitchFamily="18" charset="0"/>
              </a:rPr>
              <a:t> + I</a:t>
            </a:r>
            <a:r>
              <a:rPr lang="en-IN" sz="2000" b="0" baseline="-25000" dirty="0">
                <a:solidFill>
                  <a:srgbClr val="000000"/>
                </a:solidFill>
                <a:effectLst/>
                <a:latin typeface="Times New Roman" panose="02020603050405020304" pitchFamily="18" charset="0"/>
                <a:ea typeface="Times New Roman" panose="02020603050405020304" pitchFamily="18" charset="0"/>
              </a:rPr>
              <a:t>2</a:t>
            </a:r>
            <a:r>
              <a:rPr lang="en-IN" sz="2000" b="0" dirty="0">
                <a:solidFill>
                  <a:srgbClr val="000000"/>
                </a:solidFill>
                <a:effectLst/>
                <a:latin typeface="Times New Roman" panose="02020603050405020304" pitchFamily="18" charset="0"/>
                <a:ea typeface="Times New Roman" panose="02020603050405020304" pitchFamily="18" charset="0"/>
              </a:rPr>
              <a:t> + I</a:t>
            </a:r>
            <a:r>
              <a:rPr lang="en-IN" sz="2000" b="0" baseline="-25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gradually increases from La to Lu with two significant peaks at Eu and Yb </a:t>
            </a:r>
            <a:r>
              <a:rPr lang="en-IN" sz="2000" b="1" dirty="0">
                <a:solidFill>
                  <a:srgbClr val="000000"/>
                </a:solidFill>
                <a:effectLst/>
                <a:latin typeface="Times New Roman" panose="02020603050405020304" pitchFamily="18" charset="0"/>
                <a:ea typeface="Times New Roman" panose="02020603050405020304" pitchFamily="18" charset="0"/>
              </a:rPr>
              <a:t>which represent the loss of an electron from the stable half-filled 4f</a:t>
            </a:r>
            <a:r>
              <a:rPr lang="en-IN" sz="2000" b="1" baseline="30000" dirty="0">
                <a:solidFill>
                  <a:srgbClr val="000000"/>
                </a:solidFill>
                <a:effectLst/>
                <a:latin typeface="Times New Roman" panose="02020603050405020304" pitchFamily="18" charset="0"/>
                <a:ea typeface="Times New Roman" panose="02020603050405020304" pitchFamily="18" charset="0"/>
              </a:rPr>
              <a:t>7</a:t>
            </a:r>
            <a:r>
              <a:rPr lang="en-IN" sz="2000" b="1" dirty="0">
                <a:solidFill>
                  <a:srgbClr val="000000"/>
                </a:solidFill>
                <a:effectLst/>
                <a:latin typeface="Times New Roman" panose="02020603050405020304" pitchFamily="18" charset="0"/>
                <a:ea typeface="Times New Roman" panose="02020603050405020304" pitchFamily="18" charset="0"/>
              </a:rPr>
              <a:t> and full filled 4f</a:t>
            </a:r>
            <a:r>
              <a:rPr lang="en-IN" sz="2000" b="1" baseline="30000" dirty="0">
                <a:solidFill>
                  <a:srgbClr val="000000"/>
                </a:solidFill>
                <a:effectLst/>
                <a:latin typeface="Times New Roman" panose="02020603050405020304" pitchFamily="18" charset="0"/>
                <a:ea typeface="Times New Roman" panose="02020603050405020304" pitchFamily="18" charset="0"/>
              </a:rPr>
              <a:t>14</a:t>
            </a:r>
            <a:r>
              <a:rPr lang="en-IN" sz="2000" b="1" dirty="0">
                <a:solidFill>
                  <a:srgbClr val="000000"/>
                </a:solidFill>
                <a:effectLst/>
                <a:latin typeface="Times New Roman" panose="02020603050405020304" pitchFamily="18" charset="0"/>
                <a:ea typeface="Times New Roman" panose="02020603050405020304" pitchFamily="18" charset="0"/>
              </a:rPr>
              <a:t> levels, respectively. </a:t>
            </a:r>
            <a:endParaRPr lang="en-IN" sz="2000" b="1" dirty="0">
              <a:effectLst/>
              <a:latin typeface="Times New Roman" panose="02020603050405020304" pitchFamily="18" charset="0"/>
              <a:ea typeface="Times New Roman" panose="02020603050405020304" pitchFamily="18" charset="0"/>
            </a:endParaRPr>
          </a:p>
          <a:p>
            <a:pPr lvl="0" algn="just">
              <a:lnSpc>
                <a:spcPct val="107000"/>
              </a:lnSpc>
            </a:pPr>
            <a:r>
              <a:rPr lang="en-IN" sz="2000" dirty="0">
                <a:solidFill>
                  <a:srgbClr val="000000"/>
                </a:solidFill>
                <a:latin typeface="Times New Roman" panose="02020603050405020304" pitchFamily="18" charset="0"/>
                <a:ea typeface="Times New Roman" panose="02020603050405020304" pitchFamily="18" charset="0"/>
              </a:rPr>
              <a:t>10</a:t>
            </a:r>
            <a:r>
              <a:rPr lang="en-IN" sz="2000" b="0" dirty="0">
                <a:solidFill>
                  <a:srgbClr val="000000"/>
                </a:solidFill>
                <a:effectLst/>
                <a:latin typeface="Times New Roman" panose="02020603050405020304" pitchFamily="18" charset="0"/>
                <a:ea typeface="Times New Roman" panose="02020603050405020304" pitchFamily="18" charset="0"/>
              </a:rPr>
              <a:t>.	Effect on the basic strength of hydroxides: The ionic size of the lanthanide series gradually decreases from La </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to Lu </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for lanthanide contraction. As a result, according to </a:t>
            </a:r>
            <a:r>
              <a:rPr lang="en-IN" sz="2000" b="0" dirty="0" err="1">
                <a:solidFill>
                  <a:srgbClr val="000000"/>
                </a:solidFill>
                <a:effectLst/>
                <a:latin typeface="Times New Roman" panose="02020603050405020304" pitchFamily="18" charset="0"/>
                <a:ea typeface="Times New Roman" panose="02020603050405020304" pitchFamily="18" charset="0"/>
              </a:rPr>
              <a:t>Fajan’s</a:t>
            </a:r>
            <a:r>
              <a:rPr lang="en-IN" sz="2000" b="0" dirty="0">
                <a:solidFill>
                  <a:srgbClr val="000000"/>
                </a:solidFill>
                <a:effectLst/>
                <a:latin typeface="Times New Roman" panose="02020603050405020304" pitchFamily="18" charset="0"/>
                <a:ea typeface="Times New Roman" panose="02020603050405020304" pitchFamily="18" charset="0"/>
              </a:rPr>
              <a:t> rule, the covalent characteristics of lanthanide metal hydroxide complexes steadily rise from lanthanum to lutetium. Lu (OH)</a:t>
            </a:r>
            <a:r>
              <a:rPr lang="en-IN" sz="2000" b="0" baseline="-25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is therefore more covalent than La (OH)</a:t>
            </a:r>
            <a:r>
              <a:rPr lang="en-IN" sz="2000" b="0" baseline="-25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The basic strength of lanthanide metal hydroxide decreases from La </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to Lu </a:t>
            </a:r>
            <a:r>
              <a:rPr lang="en-IN" sz="2000" b="0" baseline="30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Thus La (OH)</a:t>
            </a:r>
            <a:r>
              <a:rPr lang="en-IN" sz="2000" b="0" baseline="-25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is the most basic whereas Lu (OH)</a:t>
            </a:r>
            <a:r>
              <a:rPr lang="en-IN" sz="2000" b="0" baseline="-25000" dirty="0">
                <a:solidFill>
                  <a:srgbClr val="000000"/>
                </a:solidFill>
                <a:effectLst/>
                <a:latin typeface="Times New Roman" panose="02020603050405020304" pitchFamily="18" charset="0"/>
                <a:ea typeface="Times New Roman" panose="02020603050405020304" pitchFamily="18" charset="0"/>
              </a:rPr>
              <a:t>3</a:t>
            </a:r>
            <a:r>
              <a:rPr lang="en-IN" sz="2000" b="0" dirty="0">
                <a:solidFill>
                  <a:srgbClr val="000000"/>
                </a:solidFill>
                <a:effectLst/>
                <a:latin typeface="Times New Roman" panose="02020603050405020304" pitchFamily="18" charset="0"/>
                <a:ea typeface="Times New Roman" panose="02020603050405020304" pitchFamily="18" charset="0"/>
              </a:rPr>
              <a:t> is the least basic.</a:t>
            </a:r>
            <a:endParaRPr lang="en-IN"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444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DC494-1FAA-7D44-D5C8-A8B4357A1D9F}"/>
              </a:ext>
            </a:extLst>
          </p:cNvPr>
          <p:cNvSpPr txBox="1"/>
          <p:nvPr/>
        </p:nvSpPr>
        <p:spPr>
          <a:xfrm>
            <a:off x="457200" y="243562"/>
            <a:ext cx="8305800" cy="6048772"/>
          </a:xfrm>
          <a:prstGeom prst="rect">
            <a:avLst/>
          </a:prstGeom>
          <a:noFill/>
        </p:spPr>
        <p:txBody>
          <a:bodyPr wrap="square">
            <a:spAutoFit/>
          </a:bodyPr>
          <a:lstStyle/>
          <a:p>
            <a:pPr algn="ctr">
              <a:lnSpc>
                <a:spcPct val="150000"/>
              </a:lnSpc>
            </a:pPr>
            <a:r>
              <a:rPr lang="en-IN" sz="3200" b="1" dirty="0">
                <a:solidFill>
                  <a:srgbClr val="C00000"/>
                </a:solidFill>
                <a:effectLst/>
                <a:latin typeface="Cambria" panose="02040503050406030204" pitchFamily="18" charset="0"/>
                <a:ea typeface="Times New Roman" panose="02020603050405020304" pitchFamily="18" charset="0"/>
              </a:rPr>
              <a:t>Effect of Lanthanide Contraction</a:t>
            </a:r>
          </a:p>
          <a:p>
            <a:pPr algn="just">
              <a:lnSpc>
                <a:spcPct val="150000"/>
              </a:lnSpc>
            </a:pPr>
            <a:endParaRPr lang="en-IN" sz="800" b="1" i="1" dirty="0">
              <a:solidFill>
                <a:srgbClr val="000000"/>
              </a:solidFill>
              <a:effectLst/>
              <a:latin typeface="Cambria" panose="02040503050406030204" pitchFamily="18" charset="0"/>
              <a:ea typeface="Times New Roman" panose="02020603050405020304" pitchFamily="18" charset="0"/>
            </a:endParaRPr>
          </a:p>
          <a:p>
            <a:pPr algn="just">
              <a:lnSpc>
                <a:spcPct val="150000"/>
              </a:lnSpc>
            </a:pPr>
            <a:r>
              <a:rPr lang="en-IN" sz="2400" b="1" dirty="0">
                <a:solidFill>
                  <a:srgbClr val="FF0000"/>
                </a:solidFill>
                <a:effectLst/>
                <a:latin typeface="Cambria" panose="02040503050406030204" pitchFamily="18" charset="0"/>
                <a:ea typeface="Times New Roman" panose="02020603050405020304" pitchFamily="18" charset="0"/>
              </a:rPr>
              <a:t>2. Low Atomic and Ionic Radii of the Post-lanthanide Elements</a:t>
            </a:r>
            <a:endParaRPr lang="en-IN" sz="2400" b="1" dirty="0">
              <a:solidFill>
                <a:srgbClr val="FF0000"/>
              </a:solidFill>
              <a:effectLst/>
              <a:latin typeface="Times New Roman" panose="02020603050405020304" pitchFamily="18" charset="0"/>
              <a:ea typeface="Times New Roman" panose="02020603050405020304" pitchFamily="18" charset="0"/>
            </a:endParaRPr>
          </a:p>
          <a:p>
            <a:pPr indent="228600" algn="just">
              <a:lnSpc>
                <a:spcPct val="107000"/>
              </a:lnSpc>
              <a:spcAft>
                <a:spcPts val="800"/>
              </a:spcAft>
            </a:pPr>
            <a:r>
              <a:rPr lang="en-IN" sz="2400" dirty="0">
                <a:solidFill>
                  <a:srgbClr val="000000"/>
                </a:solidFill>
                <a:effectLst/>
                <a:latin typeface="Times New Roman" panose="02020603050405020304" pitchFamily="18" charset="0"/>
                <a:ea typeface="Times New Roman" panose="02020603050405020304" pitchFamily="18" charset="0"/>
              </a:rPr>
              <a:t>The same group elements in the 4d series and the 5d series are nearly the same size due to relativistic effects and lanthanide contraction. Along a group from top to bottom, the size increases as the principal quantum number increases. Generally, </a:t>
            </a:r>
            <a:r>
              <a:rPr lang="en-US" sz="2400" b="1" dirty="0">
                <a:solidFill>
                  <a:srgbClr val="000000"/>
                </a:solidFill>
                <a:effectLst/>
                <a:latin typeface="Times New Roman" panose="02020603050405020304" pitchFamily="18" charset="0"/>
                <a:ea typeface="Arial Unicode MS"/>
              </a:rPr>
              <a:t>s- and p-block elements follow this trend. </a:t>
            </a:r>
            <a:r>
              <a:rPr lang="en-IN" sz="2400" dirty="0">
                <a:solidFill>
                  <a:srgbClr val="000000"/>
                </a:solidFill>
                <a:effectLst/>
                <a:latin typeface="Times New Roman" panose="02020603050405020304" pitchFamily="18" charset="0"/>
                <a:ea typeface="Times New Roman" panose="02020603050405020304" pitchFamily="18" charset="0"/>
              </a:rPr>
              <a:t>However, the elements of a specific group of the 4d and 5d series are nearly equal in size. As a result, the sizes of the elements in each pair: Zr and Hf; Nb and Ta; Tc and Re; Ag and Au; and Cd and Hg become almost identical. This happens so for </a:t>
            </a:r>
            <a:r>
              <a:rPr lang="en-US" sz="2400" b="1" dirty="0">
                <a:solidFill>
                  <a:srgbClr val="000000"/>
                </a:solidFill>
                <a:effectLst/>
                <a:latin typeface="Times New Roman" panose="02020603050405020304" pitchFamily="18" charset="0"/>
                <a:ea typeface="Arial Unicode MS"/>
              </a:rPr>
              <a:t>the lanthanide contraction to the </a:t>
            </a:r>
            <a:r>
              <a:rPr lang="en-US" sz="2400" b="1" dirty="0" err="1">
                <a:solidFill>
                  <a:srgbClr val="000000"/>
                </a:solidFill>
                <a:effectLst/>
                <a:latin typeface="Times New Roman" panose="02020603050405020304" pitchFamily="18" charset="0"/>
                <a:ea typeface="Arial Unicode MS"/>
              </a:rPr>
              <a:t>postlanthanides</a:t>
            </a:r>
            <a:r>
              <a:rPr lang="en-US" sz="2400" b="1" dirty="0">
                <a:solidFill>
                  <a:srgbClr val="000000"/>
                </a:solidFill>
                <a:effectLst/>
                <a:latin typeface="Times New Roman" panose="02020603050405020304" pitchFamily="18" charset="0"/>
                <a:ea typeface="Arial Unicode MS"/>
              </a:rPr>
              <a:t>. </a:t>
            </a:r>
            <a:endParaRPr lang="en-IN" sz="24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2184699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DC494-1FAA-7D44-D5C8-A8B4357A1D9F}"/>
              </a:ext>
            </a:extLst>
          </p:cNvPr>
          <p:cNvSpPr txBox="1"/>
          <p:nvPr/>
        </p:nvSpPr>
        <p:spPr>
          <a:xfrm>
            <a:off x="457200" y="243562"/>
            <a:ext cx="8305800" cy="2303516"/>
          </a:xfrm>
          <a:prstGeom prst="rect">
            <a:avLst/>
          </a:prstGeom>
          <a:noFill/>
        </p:spPr>
        <p:txBody>
          <a:bodyPr wrap="square">
            <a:spAutoFit/>
          </a:bodyPr>
          <a:lstStyle/>
          <a:p>
            <a:pPr algn="ctr"/>
            <a:r>
              <a:rPr lang="en-IN" sz="3200" b="1" dirty="0">
                <a:solidFill>
                  <a:srgbClr val="C00000"/>
                </a:solidFill>
                <a:effectLst/>
                <a:latin typeface="Cambria" panose="02040503050406030204" pitchFamily="18" charset="0"/>
                <a:ea typeface="Times New Roman" panose="02020603050405020304" pitchFamily="18" charset="0"/>
              </a:rPr>
              <a:t>Effect of Lanthanide Contraction</a:t>
            </a:r>
          </a:p>
          <a:p>
            <a:pPr algn="ctr"/>
            <a:endParaRPr lang="en-IN" sz="800" b="1" i="1" dirty="0">
              <a:solidFill>
                <a:srgbClr val="000000"/>
              </a:solidFill>
              <a:effectLst/>
              <a:latin typeface="Cambria" panose="02040503050406030204" pitchFamily="18" charset="0"/>
              <a:ea typeface="Times New Roman" panose="02020603050405020304" pitchFamily="18" charset="0"/>
            </a:endParaRPr>
          </a:p>
          <a:p>
            <a:pPr algn="just"/>
            <a:r>
              <a:rPr lang="en-IN" sz="2400" b="1" dirty="0">
                <a:solidFill>
                  <a:srgbClr val="FF0000"/>
                </a:solidFill>
                <a:effectLst/>
                <a:latin typeface="Cambria" panose="02040503050406030204" pitchFamily="18" charset="0"/>
                <a:ea typeface="Times New Roman" panose="02020603050405020304" pitchFamily="18" charset="0"/>
              </a:rPr>
              <a:t>2. Low Atomic and Ionic Radii of the Post-lanthanide Elements </a:t>
            </a:r>
          </a:p>
          <a:p>
            <a:pPr algn="just"/>
            <a:r>
              <a:rPr lang="en-IN" sz="2400" b="1" dirty="0">
                <a:solidFill>
                  <a:srgbClr val="FF0000"/>
                </a:solidFill>
                <a:effectLst/>
                <a:latin typeface="Cambria" panose="02040503050406030204" pitchFamily="18" charset="0"/>
                <a:ea typeface="Times New Roman" panose="02020603050405020304" pitchFamily="18" charset="0"/>
              </a:rPr>
              <a:t>metallic radii in pm &amp; () = covalent radii in pm</a:t>
            </a:r>
          </a:p>
          <a:p>
            <a:pPr algn="ctr">
              <a:lnSpc>
                <a:spcPct val="150000"/>
              </a:lnSpc>
            </a:pPr>
            <a:endParaRPr lang="en-IN" sz="2400" b="1"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3A00B096-4E52-7BEB-8967-B061481ED3DA}"/>
              </a:ext>
            </a:extLst>
          </p:cNvPr>
          <p:cNvGraphicFramePr>
            <a:graphicFrameLocks noGrp="1"/>
          </p:cNvGraphicFramePr>
          <p:nvPr>
            <p:extLst>
              <p:ext uri="{D42A27DB-BD31-4B8C-83A1-F6EECF244321}">
                <p14:modId xmlns:p14="http://schemas.microsoft.com/office/powerpoint/2010/main" val="1023812244"/>
              </p:ext>
            </p:extLst>
          </p:nvPr>
        </p:nvGraphicFramePr>
        <p:xfrm>
          <a:off x="304795" y="2463800"/>
          <a:ext cx="8534405" cy="4165600"/>
        </p:xfrm>
        <a:graphic>
          <a:graphicData uri="http://schemas.openxmlformats.org/drawingml/2006/table">
            <a:tbl>
              <a:tblPr firstRow="1" bandRow="1">
                <a:tableStyleId>{5C22544A-7EE6-4342-B048-85BDC9FD1C3A}</a:tableStyleId>
              </a:tblPr>
              <a:tblGrid>
                <a:gridCol w="775855">
                  <a:extLst>
                    <a:ext uri="{9D8B030D-6E8A-4147-A177-3AD203B41FA5}">
                      <a16:colId xmlns:a16="http://schemas.microsoft.com/office/drawing/2014/main" val="1236958868"/>
                    </a:ext>
                  </a:extLst>
                </a:gridCol>
                <a:gridCol w="775855">
                  <a:extLst>
                    <a:ext uri="{9D8B030D-6E8A-4147-A177-3AD203B41FA5}">
                      <a16:colId xmlns:a16="http://schemas.microsoft.com/office/drawing/2014/main" val="3575129694"/>
                    </a:ext>
                  </a:extLst>
                </a:gridCol>
                <a:gridCol w="775855">
                  <a:extLst>
                    <a:ext uri="{9D8B030D-6E8A-4147-A177-3AD203B41FA5}">
                      <a16:colId xmlns:a16="http://schemas.microsoft.com/office/drawing/2014/main" val="1809976075"/>
                    </a:ext>
                  </a:extLst>
                </a:gridCol>
                <a:gridCol w="775855">
                  <a:extLst>
                    <a:ext uri="{9D8B030D-6E8A-4147-A177-3AD203B41FA5}">
                      <a16:colId xmlns:a16="http://schemas.microsoft.com/office/drawing/2014/main" val="1239178543"/>
                    </a:ext>
                  </a:extLst>
                </a:gridCol>
                <a:gridCol w="775855">
                  <a:extLst>
                    <a:ext uri="{9D8B030D-6E8A-4147-A177-3AD203B41FA5}">
                      <a16:colId xmlns:a16="http://schemas.microsoft.com/office/drawing/2014/main" val="1527830223"/>
                    </a:ext>
                  </a:extLst>
                </a:gridCol>
                <a:gridCol w="775855">
                  <a:extLst>
                    <a:ext uri="{9D8B030D-6E8A-4147-A177-3AD203B41FA5}">
                      <a16:colId xmlns:a16="http://schemas.microsoft.com/office/drawing/2014/main" val="3978123544"/>
                    </a:ext>
                  </a:extLst>
                </a:gridCol>
                <a:gridCol w="775855">
                  <a:extLst>
                    <a:ext uri="{9D8B030D-6E8A-4147-A177-3AD203B41FA5}">
                      <a16:colId xmlns:a16="http://schemas.microsoft.com/office/drawing/2014/main" val="2417665808"/>
                    </a:ext>
                  </a:extLst>
                </a:gridCol>
                <a:gridCol w="775855">
                  <a:extLst>
                    <a:ext uri="{9D8B030D-6E8A-4147-A177-3AD203B41FA5}">
                      <a16:colId xmlns:a16="http://schemas.microsoft.com/office/drawing/2014/main" val="2968631365"/>
                    </a:ext>
                  </a:extLst>
                </a:gridCol>
                <a:gridCol w="775855">
                  <a:extLst>
                    <a:ext uri="{9D8B030D-6E8A-4147-A177-3AD203B41FA5}">
                      <a16:colId xmlns:a16="http://schemas.microsoft.com/office/drawing/2014/main" val="3337988539"/>
                    </a:ext>
                  </a:extLst>
                </a:gridCol>
                <a:gridCol w="775855">
                  <a:extLst>
                    <a:ext uri="{9D8B030D-6E8A-4147-A177-3AD203B41FA5}">
                      <a16:colId xmlns:a16="http://schemas.microsoft.com/office/drawing/2014/main" val="3308793552"/>
                    </a:ext>
                  </a:extLst>
                </a:gridCol>
                <a:gridCol w="775855">
                  <a:extLst>
                    <a:ext uri="{9D8B030D-6E8A-4147-A177-3AD203B41FA5}">
                      <a16:colId xmlns:a16="http://schemas.microsoft.com/office/drawing/2014/main" val="2969709792"/>
                    </a:ext>
                  </a:extLst>
                </a:gridCol>
              </a:tblGrid>
              <a:tr h="1041400">
                <a:tc>
                  <a:txBody>
                    <a:bodyPr/>
                    <a:lstStyle/>
                    <a:p>
                      <a:pPr algn="ctr"/>
                      <a:r>
                        <a:rPr lang="en-IN" sz="1600" b="1" dirty="0"/>
                        <a:t>Group &amp; Period</a:t>
                      </a:r>
                    </a:p>
                  </a:txBody>
                  <a:tcPr/>
                </a:tc>
                <a:tc>
                  <a:txBody>
                    <a:bodyPr/>
                    <a:lstStyle/>
                    <a:p>
                      <a:pPr algn="ctr"/>
                      <a:r>
                        <a:rPr lang="en-IN" sz="2000" b="1" dirty="0"/>
                        <a:t>3</a:t>
                      </a:r>
                    </a:p>
                  </a:txBody>
                  <a:tcPr/>
                </a:tc>
                <a:tc>
                  <a:txBody>
                    <a:bodyPr/>
                    <a:lstStyle/>
                    <a:p>
                      <a:pPr algn="ctr"/>
                      <a:r>
                        <a:rPr lang="en-IN" sz="2000" b="1" dirty="0"/>
                        <a:t>4</a:t>
                      </a:r>
                    </a:p>
                  </a:txBody>
                  <a:tcPr/>
                </a:tc>
                <a:tc>
                  <a:txBody>
                    <a:bodyPr/>
                    <a:lstStyle/>
                    <a:p>
                      <a:pPr algn="ctr"/>
                      <a:r>
                        <a:rPr lang="en-IN" sz="2000" b="1" dirty="0"/>
                        <a:t>5</a:t>
                      </a:r>
                    </a:p>
                  </a:txBody>
                  <a:tcPr/>
                </a:tc>
                <a:tc>
                  <a:txBody>
                    <a:bodyPr/>
                    <a:lstStyle/>
                    <a:p>
                      <a:pPr algn="ctr"/>
                      <a:r>
                        <a:rPr lang="en-IN" sz="2000" b="1" dirty="0"/>
                        <a:t>6</a:t>
                      </a:r>
                    </a:p>
                  </a:txBody>
                  <a:tcPr/>
                </a:tc>
                <a:tc>
                  <a:txBody>
                    <a:bodyPr/>
                    <a:lstStyle/>
                    <a:p>
                      <a:pPr algn="ctr"/>
                      <a:r>
                        <a:rPr lang="en-IN" sz="2000" b="1" dirty="0"/>
                        <a:t>7</a:t>
                      </a:r>
                    </a:p>
                  </a:txBody>
                  <a:tcPr/>
                </a:tc>
                <a:tc>
                  <a:txBody>
                    <a:bodyPr/>
                    <a:lstStyle/>
                    <a:p>
                      <a:pPr algn="ctr"/>
                      <a:r>
                        <a:rPr lang="en-IN" sz="2000" b="1" dirty="0"/>
                        <a:t>8</a:t>
                      </a:r>
                    </a:p>
                  </a:txBody>
                  <a:tcPr/>
                </a:tc>
                <a:tc>
                  <a:txBody>
                    <a:bodyPr/>
                    <a:lstStyle/>
                    <a:p>
                      <a:pPr algn="ctr"/>
                      <a:r>
                        <a:rPr lang="en-IN" sz="2000" b="1" dirty="0"/>
                        <a:t>9</a:t>
                      </a:r>
                    </a:p>
                  </a:txBody>
                  <a:tcPr/>
                </a:tc>
                <a:tc>
                  <a:txBody>
                    <a:bodyPr/>
                    <a:lstStyle/>
                    <a:p>
                      <a:pPr algn="ctr"/>
                      <a:r>
                        <a:rPr lang="en-IN" sz="2000" b="1" dirty="0"/>
                        <a:t>10</a:t>
                      </a:r>
                    </a:p>
                  </a:txBody>
                  <a:tcPr/>
                </a:tc>
                <a:tc>
                  <a:txBody>
                    <a:bodyPr/>
                    <a:lstStyle/>
                    <a:p>
                      <a:pPr algn="ctr"/>
                      <a:r>
                        <a:rPr lang="en-IN" sz="2000" b="1" dirty="0"/>
                        <a:t>11</a:t>
                      </a:r>
                    </a:p>
                  </a:txBody>
                  <a:tcPr/>
                </a:tc>
                <a:tc>
                  <a:txBody>
                    <a:bodyPr/>
                    <a:lstStyle/>
                    <a:p>
                      <a:pPr algn="ctr"/>
                      <a:r>
                        <a:rPr lang="en-IN" sz="2000" b="1" dirty="0"/>
                        <a:t>12</a:t>
                      </a:r>
                    </a:p>
                  </a:txBody>
                  <a:tcPr/>
                </a:tc>
                <a:extLst>
                  <a:ext uri="{0D108BD9-81ED-4DB2-BD59-A6C34878D82A}">
                    <a16:rowId xmlns:a16="http://schemas.microsoft.com/office/drawing/2014/main" val="634076335"/>
                  </a:ext>
                </a:extLst>
              </a:tr>
              <a:tr h="1041400">
                <a:tc>
                  <a:txBody>
                    <a:bodyPr/>
                    <a:lstStyle/>
                    <a:p>
                      <a:pPr algn="ctr"/>
                      <a:r>
                        <a:rPr lang="en-IN" sz="2000" b="1" dirty="0"/>
                        <a:t>3d</a:t>
                      </a:r>
                    </a:p>
                  </a:txBody>
                  <a:tcPr/>
                </a:tc>
                <a:tc>
                  <a:txBody>
                    <a:bodyPr/>
                    <a:lstStyle/>
                    <a:p>
                      <a:pPr algn="ctr"/>
                      <a:r>
                        <a:rPr lang="en-IN" sz="2000" b="1" dirty="0"/>
                        <a:t>Sc 164 (144)</a:t>
                      </a:r>
                    </a:p>
                  </a:txBody>
                  <a:tcPr/>
                </a:tc>
                <a:tc>
                  <a:txBody>
                    <a:bodyPr/>
                    <a:lstStyle/>
                    <a:p>
                      <a:pPr algn="ctr"/>
                      <a:r>
                        <a:rPr lang="en-IN" sz="2000" b="1" dirty="0"/>
                        <a:t>Ti 147 (132)</a:t>
                      </a:r>
                    </a:p>
                  </a:txBody>
                  <a:tcPr/>
                </a:tc>
                <a:tc>
                  <a:txBody>
                    <a:bodyPr/>
                    <a:lstStyle/>
                    <a:p>
                      <a:pPr algn="ctr"/>
                      <a:r>
                        <a:rPr lang="en-IN" sz="2000" b="1" dirty="0"/>
                        <a:t>V 134 (122)</a:t>
                      </a:r>
                    </a:p>
                  </a:txBody>
                  <a:tcPr/>
                </a:tc>
                <a:tc>
                  <a:txBody>
                    <a:bodyPr/>
                    <a:lstStyle/>
                    <a:p>
                      <a:pPr algn="ctr"/>
                      <a:r>
                        <a:rPr lang="en-IN" sz="2000" b="1" dirty="0"/>
                        <a:t>Cr</a:t>
                      </a:r>
                    </a:p>
                  </a:txBody>
                  <a:tcPr/>
                </a:tc>
                <a:tc>
                  <a:txBody>
                    <a:bodyPr/>
                    <a:lstStyle/>
                    <a:p>
                      <a:pPr algn="ctr"/>
                      <a:r>
                        <a:rPr lang="en-IN" sz="2000" b="1" dirty="0"/>
                        <a:t>Mn 137 (117)</a:t>
                      </a:r>
                    </a:p>
                  </a:txBody>
                  <a:tcPr/>
                </a:tc>
                <a:tc>
                  <a:txBody>
                    <a:bodyPr/>
                    <a:lstStyle/>
                    <a:p>
                      <a:pPr algn="ctr"/>
                      <a:r>
                        <a:rPr lang="en-IN" sz="2000" b="1" dirty="0"/>
                        <a:t>Fe</a:t>
                      </a:r>
                    </a:p>
                  </a:txBody>
                  <a:tcPr/>
                </a:tc>
                <a:tc>
                  <a:txBody>
                    <a:bodyPr/>
                    <a:lstStyle/>
                    <a:p>
                      <a:pPr algn="ctr"/>
                      <a:r>
                        <a:rPr lang="en-IN" sz="2000" b="1" dirty="0"/>
                        <a:t>Co</a:t>
                      </a:r>
                    </a:p>
                  </a:txBody>
                  <a:tcPr/>
                </a:tc>
                <a:tc>
                  <a:txBody>
                    <a:bodyPr/>
                    <a:lstStyle/>
                    <a:p>
                      <a:pPr algn="ctr"/>
                      <a:r>
                        <a:rPr lang="en-IN" sz="2000" b="1" dirty="0"/>
                        <a:t>Ni</a:t>
                      </a:r>
                    </a:p>
                  </a:txBody>
                  <a:tcPr/>
                </a:tc>
                <a:tc>
                  <a:txBody>
                    <a:bodyPr/>
                    <a:lstStyle/>
                    <a:p>
                      <a:pPr algn="ctr"/>
                      <a:r>
                        <a:rPr lang="en-IN" sz="2000" b="1" dirty="0"/>
                        <a:t>Cu 128 (117)</a:t>
                      </a:r>
                    </a:p>
                  </a:txBody>
                  <a:tcPr/>
                </a:tc>
                <a:tc>
                  <a:txBody>
                    <a:bodyPr/>
                    <a:lstStyle/>
                    <a:p>
                      <a:pPr algn="ctr"/>
                      <a:r>
                        <a:rPr lang="en-IN" sz="2000" b="1" dirty="0"/>
                        <a:t>Zn 137 (125)</a:t>
                      </a:r>
                    </a:p>
                  </a:txBody>
                  <a:tcPr/>
                </a:tc>
                <a:extLst>
                  <a:ext uri="{0D108BD9-81ED-4DB2-BD59-A6C34878D82A}">
                    <a16:rowId xmlns:a16="http://schemas.microsoft.com/office/drawing/2014/main" val="1713870406"/>
                  </a:ext>
                </a:extLst>
              </a:tr>
              <a:tr h="1041400">
                <a:tc>
                  <a:txBody>
                    <a:bodyPr/>
                    <a:lstStyle/>
                    <a:p>
                      <a:pPr algn="ctr"/>
                      <a:r>
                        <a:rPr lang="en-IN" sz="2000" b="1" dirty="0"/>
                        <a:t>4d</a:t>
                      </a:r>
                    </a:p>
                  </a:txBody>
                  <a:tcPr/>
                </a:tc>
                <a:tc>
                  <a:txBody>
                    <a:bodyPr/>
                    <a:lstStyle/>
                    <a:p>
                      <a:pPr algn="ctr"/>
                      <a:r>
                        <a:rPr lang="en-IN" sz="2000" b="1" dirty="0"/>
                        <a:t>Y   182 (162) </a:t>
                      </a:r>
                    </a:p>
                  </a:txBody>
                  <a:tcPr/>
                </a:tc>
                <a:tc>
                  <a:txBody>
                    <a:bodyPr/>
                    <a:lstStyle/>
                    <a:p>
                      <a:pPr algn="ctr"/>
                      <a:r>
                        <a:rPr lang="en-IN" sz="2000" b="1" dirty="0"/>
                        <a:t>Zr 167 (145)</a:t>
                      </a:r>
                    </a:p>
                  </a:txBody>
                  <a:tcPr/>
                </a:tc>
                <a:tc>
                  <a:txBody>
                    <a:bodyPr/>
                    <a:lstStyle/>
                    <a:p>
                      <a:pPr algn="ctr"/>
                      <a:r>
                        <a:rPr lang="en-IN" sz="2000" b="1" dirty="0"/>
                        <a:t>Nb 147 (134)</a:t>
                      </a:r>
                    </a:p>
                  </a:txBody>
                  <a:tcPr/>
                </a:tc>
                <a:tc>
                  <a:txBody>
                    <a:bodyPr/>
                    <a:lstStyle/>
                    <a:p>
                      <a:pPr algn="ctr"/>
                      <a:r>
                        <a:rPr lang="en-IN" sz="2000" b="1" dirty="0"/>
                        <a:t>Mo</a:t>
                      </a:r>
                    </a:p>
                  </a:txBody>
                  <a:tcPr/>
                </a:tc>
                <a:tc>
                  <a:txBody>
                    <a:bodyPr/>
                    <a:lstStyle/>
                    <a:p>
                      <a:pPr algn="ctr"/>
                      <a:r>
                        <a:rPr lang="en-IN" sz="2000" b="1" dirty="0"/>
                        <a:t>Tc 135</a:t>
                      </a:r>
                    </a:p>
                  </a:txBody>
                  <a:tcPr/>
                </a:tc>
                <a:tc>
                  <a:txBody>
                    <a:bodyPr/>
                    <a:lstStyle/>
                    <a:p>
                      <a:pPr algn="ctr"/>
                      <a:r>
                        <a:rPr lang="en-IN" sz="2000" b="1" dirty="0"/>
                        <a:t>Ru</a:t>
                      </a:r>
                    </a:p>
                  </a:txBody>
                  <a:tcPr/>
                </a:tc>
                <a:tc>
                  <a:txBody>
                    <a:bodyPr/>
                    <a:lstStyle/>
                    <a:p>
                      <a:pPr algn="ctr"/>
                      <a:r>
                        <a:rPr lang="en-IN" sz="2000" b="1" dirty="0"/>
                        <a:t>Rh</a:t>
                      </a:r>
                    </a:p>
                  </a:txBody>
                  <a:tcPr/>
                </a:tc>
                <a:tc>
                  <a:txBody>
                    <a:bodyPr/>
                    <a:lstStyle/>
                    <a:p>
                      <a:pPr algn="ctr"/>
                      <a:r>
                        <a:rPr lang="en-IN" sz="2000" b="1" dirty="0"/>
                        <a:t>Pd</a:t>
                      </a:r>
                    </a:p>
                  </a:txBody>
                  <a:tcPr/>
                </a:tc>
                <a:tc>
                  <a:txBody>
                    <a:bodyPr/>
                    <a:lstStyle/>
                    <a:p>
                      <a:pPr algn="ctr"/>
                      <a:r>
                        <a:rPr lang="en-IN" sz="2000" b="1" dirty="0"/>
                        <a:t>Ag 144 (134)</a:t>
                      </a:r>
                    </a:p>
                  </a:txBody>
                  <a:tcPr/>
                </a:tc>
                <a:tc>
                  <a:txBody>
                    <a:bodyPr/>
                    <a:lstStyle/>
                    <a:p>
                      <a:pPr algn="ctr"/>
                      <a:r>
                        <a:rPr lang="en-IN" sz="2000" b="1" dirty="0"/>
                        <a:t>Cd 152 (141)</a:t>
                      </a:r>
                    </a:p>
                  </a:txBody>
                  <a:tcPr/>
                </a:tc>
                <a:extLst>
                  <a:ext uri="{0D108BD9-81ED-4DB2-BD59-A6C34878D82A}">
                    <a16:rowId xmlns:a16="http://schemas.microsoft.com/office/drawing/2014/main" val="3474327414"/>
                  </a:ext>
                </a:extLst>
              </a:tr>
              <a:tr h="1041400">
                <a:tc>
                  <a:txBody>
                    <a:bodyPr/>
                    <a:lstStyle/>
                    <a:p>
                      <a:pPr algn="ctr"/>
                      <a:r>
                        <a:rPr lang="en-IN" sz="2000" b="1" dirty="0"/>
                        <a:t>5d</a:t>
                      </a:r>
                    </a:p>
                  </a:txBody>
                  <a:tcPr/>
                </a:tc>
                <a:tc>
                  <a:txBody>
                    <a:bodyPr/>
                    <a:lstStyle/>
                    <a:p>
                      <a:pPr algn="ctr"/>
                      <a:r>
                        <a:rPr lang="en-IN" sz="2000" b="1" dirty="0"/>
                        <a:t>La 188 (169)</a:t>
                      </a:r>
                    </a:p>
                  </a:txBody>
                  <a:tcPr/>
                </a:tc>
                <a:tc>
                  <a:txBody>
                    <a:bodyPr/>
                    <a:lstStyle/>
                    <a:p>
                      <a:pPr algn="ctr"/>
                      <a:r>
                        <a:rPr lang="en-IN" sz="2000" b="1" dirty="0"/>
                        <a:t>Hf 159 (144)</a:t>
                      </a:r>
                    </a:p>
                  </a:txBody>
                  <a:tcPr/>
                </a:tc>
                <a:tc>
                  <a:txBody>
                    <a:bodyPr/>
                    <a:lstStyle/>
                    <a:p>
                      <a:pPr algn="ctr"/>
                      <a:r>
                        <a:rPr lang="en-IN" sz="2000" b="1" dirty="0"/>
                        <a:t>Ta 147 (134)</a:t>
                      </a:r>
                    </a:p>
                  </a:txBody>
                  <a:tcPr/>
                </a:tc>
                <a:tc>
                  <a:txBody>
                    <a:bodyPr/>
                    <a:lstStyle/>
                    <a:p>
                      <a:pPr algn="ctr"/>
                      <a:r>
                        <a:rPr lang="en-IN" sz="2000" b="1" dirty="0"/>
                        <a:t>W</a:t>
                      </a:r>
                    </a:p>
                  </a:txBody>
                  <a:tcPr/>
                </a:tc>
                <a:tc>
                  <a:txBody>
                    <a:bodyPr/>
                    <a:lstStyle/>
                    <a:p>
                      <a:pPr algn="ctr"/>
                      <a:r>
                        <a:rPr lang="en-IN" sz="2000" b="1" dirty="0"/>
                        <a:t>Re 137 (128)</a:t>
                      </a:r>
                    </a:p>
                  </a:txBody>
                  <a:tcPr/>
                </a:tc>
                <a:tc>
                  <a:txBody>
                    <a:bodyPr/>
                    <a:lstStyle/>
                    <a:p>
                      <a:pPr algn="ctr"/>
                      <a:r>
                        <a:rPr lang="en-IN" sz="2000" b="1" dirty="0" err="1"/>
                        <a:t>Os</a:t>
                      </a:r>
                      <a:endParaRPr lang="en-IN" sz="2000" b="1" dirty="0"/>
                    </a:p>
                  </a:txBody>
                  <a:tcPr/>
                </a:tc>
                <a:tc>
                  <a:txBody>
                    <a:bodyPr/>
                    <a:lstStyle/>
                    <a:p>
                      <a:pPr algn="ctr"/>
                      <a:r>
                        <a:rPr lang="en-IN" sz="2000" b="1" dirty="0" err="1"/>
                        <a:t>Ir</a:t>
                      </a:r>
                      <a:endParaRPr lang="en-IN" sz="2000" b="1" dirty="0"/>
                    </a:p>
                  </a:txBody>
                  <a:tcPr/>
                </a:tc>
                <a:tc>
                  <a:txBody>
                    <a:bodyPr/>
                    <a:lstStyle/>
                    <a:p>
                      <a:pPr algn="ctr"/>
                      <a:r>
                        <a:rPr lang="en-IN" sz="2000" b="1" dirty="0"/>
                        <a:t>Pt</a:t>
                      </a:r>
                    </a:p>
                  </a:txBody>
                  <a:tcPr/>
                </a:tc>
                <a:tc>
                  <a:txBody>
                    <a:bodyPr/>
                    <a:lstStyle/>
                    <a:p>
                      <a:pPr algn="ctr"/>
                      <a:r>
                        <a:rPr lang="en-IN" sz="2000" b="1" dirty="0"/>
                        <a:t>Au 144 (134)</a:t>
                      </a:r>
                    </a:p>
                  </a:txBody>
                  <a:tcPr/>
                </a:tc>
                <a:tc>
                  <a:txBody>
                    <a:bodyPr/>
                    <a:lstStyle/>
                    <a:p>
                      <a:pPr algn="ctr"/>
                      <a:r>
                        <a:rPr lang="en-IN" sz="2000" b="1" dirty="0"/>
                        <a:t>Hg 153 (144)</a:t>
                      </a:r>
                    </a:p>
                  </a:txBody>
                  <a:tcPr/>
                </a:tc>
                <a:extLst>
                  <a:ext uri="{0D108BD9-81ED-4DB2-BD59-A6C34878D82A}">
                    <a16:rowId xmlns:a16="http://schemas.microsoft.com/office/drawing/2014/main" val="2353383860"/>
                  </a:ext>
                </a:extLst>
              </a:tr>
            </a:tbl>
          </a:graphicData>
        </a:graphic>
      </p:graphicFrame>
    </p:spTree>
    <p:extLst>
      <p:ext uri="{BB962C8B-B14F-4D97-AF65-F5344CB8AC3E}">
        <p14:creationId xmlns:p14="http://schemas.microsoft.com/office/powerpoint/2010/main" val="1408566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2350CF-3113-BC51-9EF2-E3ADA3E4B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266388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DC494-1FAA-7D44-D5C8-A8B4357A1D9F}"/>
              </a:ext>
            </a:extLst>
          </p:cNvPr>
          <p:cNvSpPr txBox="1"/>
          <p:nvPr/>
        </p:nvSpPr>
        <p:spPr>
          <a:xfrm>
            <a:off x="457200" y="243562"/>
            <a:ext cx="8305800" cy="6320192"/>
          </a:xfrm>
          <a:prstGeom prst="rect">
            <a:avLst/>
          </a:prstGeom>
          <a:noFill/>
        </p:spPr>
        <p:txBody>
          <a:bodyPr wrap="square">
            <a:spAutoFit/>
          </a:bodyPr>
          <a:lstStyle/>
          <a:p>
            <a:pPr algn="ctr">
              <a:lnSpc>
                <a:spcPct val="150000"/>
              </a:lnSpc>
            </a:pPr>
            <a:r>
              <a:rPr lang="en-IN" sz="3200" b="1" dirty="0">
                <a:solidFill>
                  <a:srgbClr val="C00000"/>
                </a:solidFill>
                <a:effectLst/>
                <a:latin typeface="Cambria" panose="02040503050406030204" pitchFamily="18" charset="0"/>
                <a:ea typeface="Times New Roman" panose="02020603050405020304" pitchFamily="18" charset="0"/>
              </a:rPr>
              <a:t>Effect of Lanthanide Contraction</a:t>
            </a:r>
          </a:p>
          <a:p>
            <a:pPr algn="just">
              <a:lnSpc>
                <a:spcPct val="150000"/>
              </a:lnSpc>
            </a:pPr>
            <a:endParaRPr lang="en-IN" sz="800" b="1" i="1" dirty="0">
              <a:solidFill>
                <a:srgbClr val="FF0000"/>
              </a:solidFill>
              <a:effectLst/>
              <a:latin typeface="Cambria" panose="02040503050406030204" pitchFamily="18" charset="0"/>
              <a:ea typeface="Times New Roman" panose="02020603050405020304" pitchFamily="18" charset="0"/>
            </a:endParaRPr>
          </a:p>
          <a:p>
            <a:pPr algn="just">
              <a:lnSpc>
                <a:spcPct val="150000"/>
              </a:lnSpc>
              <a:spcAft>
                <a:spcPts val="800"/>
              </a:spcAft>
            </a:pPr>
            <a:r>
              <a:rPr lang="en-US" sz="2300" b="1" dirty="0">
                <a:solidFill>
                  <a:srgbClr val="FF0000"/>
                </a:solidFill>
                <a:effectLst/>
                <a:latin typeface="Cambria" panose="02040503050406030204" pitchFamily="18" charset="0"/>
                <a:ea typeface="Arial Unicode MS"/>
              </a:rPr>
              <a:t>3. Similarity of Chemical Properties Between the Elements of the Same Group of 4d and 5d Series</a:t>
            </a:r>
            <a:endParaRPr lang="en-IN" sz="2300" dirty="0">
              <a:solidFill>
                <a:srgbClr val="FF0000"/>
              </a:solidFill>
              <a:effectLst/>
              <a:latin typeface="Times New Roman" panose="02020603050405020304" pitchFamily="18" charset="0"/>
              <a:ea typeface="Arial Unicode MS"/>
            </a:endParaRPr>
          </a:p>
          <a:p>
            <a:pPr indent="228600" algn="just">
              <a:lnSpc>
                <a:spcPct val="107000"/>
              </a:lnSpc>
              <a:spcAft>
                <a:spcPts val="800"/>
              </a:spcAft>
            </a:pPr>
            <a:r>
              <a:rPr lang="en-US" sz="2300" dirty="0">
                <a:solidFill>
                  <a:srgbClr val="000000"/>
                </a:solidFill>
                <a:effectLst/>
                <a:latin typeface="Times New Roman" panose="02020603050405020304" pitchFamily="18" charset="0"/>
                <a:ea typeface="Arial Unicode MS"/>
              </a:rPr>
              <a:t>The size of the elements in the same group of 4d and 5d series are almost same for lanthanide contraction. Since the chemical and physical properties of the elements are largely governed by the ionic potential (charge/radius). The chemical and physical properties become almost identical for the members of 4d and 5d in the same group. For example</a:t>
            </a:r>
            <a:r>
              <a:rPr lang="en-US" sz="2300" b="1" dirty="0">
                <a:solidFill>
                  <a:srgbClr val="C00000"/>
                </a:solidFill>
                <a:effectLst/>
                <a:latin typeface="Times New Roman" panose="02020603050405020304" pitchFamily="18" charset="0"/>
                <a:ea typeface="Arial Unicode MS"/>
              </a:rPr>
              <a:t>, the chemical properties of the following pairs are similar: Zr and Hf; Nb and Ta; Tc and Re; Ag and Au; Cd and Hg etc.</a:t>
            </a:r>
            <a:r>
              <a:rPr lang="en-US" sz="2300" dirty="0">
                <a:solidFill>
                  <a:srgbClr val="000000"/>
                </a:solidFill>
                <a:effectLst/>
                <a:latin typeface="Times New Roman" panose="02020603050405020304" pitchFamily="18" charset="0"/>
                <a:ea typeface="Arial Unicode MS"/>
              </a:rPr>
              <a:t> They are so similar in their chemical behavior that it is a very difficult task to separate them chemically. Because of the same ground, Zr and Hf occur naturally in the same source. The same thing also happens for the other pairs.</a:t>
            </a:r>
            <a:endParaRPr lang="en-IN" sz="2300" dirty="0">
              <a:effectLst/>
              <a:latin typeface="Times New Roman" panose="02020603050405020304" pitchFamily="18" charset="0"/>
              <a:ea typeface="Arial Unicode MS"/>
            </a:endParaRPr>
          </a:p>
        </p:txBody>
      </p:sp>
    </p:spTree>
    <p:extLst>
      <p:ext uri="{BB962C8B-B14F-4D97-AF65-F5344CB8AC3E}">
        <p14:creationId xmlns:p14="http://schemas.microsoft.com/office/powerpoint/2010/main" val="3629998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5DC494-1FAA-7D44-D5C8-A8B4357A1D9F}"/>
                  </a:ext>
                </a:extLst>
              </p:cNvPr>
              <p:cNvSpPr txBox="1"/>
              <p:nvPr/>
            </p:nvSpPr>
            <p:spPr>
              <a:xfrm>
                <a:off x="457200" y="243562"/>
                <a:ext cx="8305800" cy="5750613"/>
              </a:xfrm>
              <a:prstGeom prst="rect">
                <a:avLst/>
              </a:prstGeom>
              <a:noFill/>
            </p:spPr>
            <p:txBody>
              <a:bodyPr wrap="square">
                <a:spAutoFit/>
              </a:bodyPr>
              <a:lstStyle/>
              <a:p>
                <a:pPr algn="ctr">
                  <a:lnSpc>
                    <a:spcPct val="150000"/>
                  </a:lnSpc>
                </a:pPr>
                <a:r>
                  <a:rPr lang="en-IN" sz="3200" b="1" dirty="0">
                    <a:solidFill>
                      <a:srgbClr val="C00000"/>
                    </a:solidFill>
                    <a:effectLst/>
                    <a:latin typeface="Cambria" panose="02040503050406030204" pitchFamily="18" charset="0"/>
                    <a:ea typeface="Times New Roman" panose="02020603050405020304" pitchFamily="18" charset="0"/>
                  </a:rPr>
                  <a:t>Effect of Lanthanide Contraction</a:t>
                </a:r>
              </a:p>
              <a:p>
                <a:pPr algn="just">
                  <a:lnSpc>
                    <a:spcPct val="150000"/>
                  </a:lnSpc>
                </a:pPr>
                <a:endParaRPr lang="en-IN" sz="800" b="1" i="1" dirty="0">
                  <a:solidFill>
                    <a:srgbClr val="000000"/>
                  </a:solidFill>
                  <a:effectLst/>
                  <a:latin typeface="Cambria" panose="02040503050406030204" pitchFamily="18" charset="0"/>
                  <a:ea typeface="Times New Roman" panose="02020603050405020304" pitchFamily="18" charset="0"/>
                </a:endParaRPr>
              </a:p>
              <a:p>
                <a:pPr algn="just">
                  <a:lnSpc>
                    <a:spcPct val="150000"/>
                  </a:lnSpc>
                </a:pPr>
                <a:r>
                  <a:rPr lang="en-IN" sz="2400" b="1" dirty="0">
                    <a:solidFill>
                      <a:srgbClr val="FF0000"/>
                    </a:solidFill>
                    <a:latin typeface="Cambria" panose="02040503050406030204" pitchFamily="18" charset="0"/>
                    <a:ea typeface="Arial Unicode MS"/>
                  </a:rPr>
                  <a:t>4. Chemically Inertness</a:t>
                </a:r>
              </a:p>
              <a:p>
                <a:pPr algn="just">
                  <a:lnSpc>
                    <a:spcPct val="150000"/>
                  </a:lnSpc>
                </a:pPr>
                <a:endParaRPr lang="en-IN" sz="2400" b="1" dirty="0">
                  <a:solidFill>
                    <a:srgbClr val="FF0000"/>
                  </a:solidFill>
                  <a:latin typeface="Cambria" panose="02040503050406030204" pitchFamily="18" charset="0"/>
                  <a:ea typeface="Arial Unicode MS"/>
                </a:endParaRPr>
              </a:p>
              <a:p>
                <a:pPr algn="just"/>
                <a:r>
                  <a:rPr lang="en-US" sz="2400" b="1" dirty="0">
                    <a:solidFill>
                      <a:srgbClr val="FF0000"/>
                    </a:solidFill>
                    <a:latin typeface="Cambria" panose="02040503050406030204" pitchFamily="18" charset="0"/>
                    <a:ea typeface="Arial Unicode MS"/>
                  </a:rPr>
                  <a:t>5</a:t>
                </a:r>
                <a:r>
                  <a:rPr lang="en-US" sz="2400" b="1" dirty="0">
                    <a:solidFill>
                      <a:srgbClr val="FF0000"/>
                    </a:solidFill>
                    <a:effectLst/>
                    <a:latin typeface="Cambria" panose="02040503050406030204" pitchFamily="18" charset="0"/>
                    <a:ea typeface="Arial Unicode MS"/>
                  </a:rPr>
                  <a:t>. High Density among the Post-Lanthanide Elements (5d)</a:t>
                </a:r>
                <a:endParaRPr lang="en-IN" sz="2400" dirty="0">
                  <a:solidFill>
                    <a:srgbClr val="FF0000"/>
                  </a:solidFill>
                  <a:effectLst/>
                  <a:latin typeface="Times New Roman" panose="02020603050405020304" pitchFamily="18" charset="0"/>
                  <a:ea typeface="Arial Unicode MS"/>
                </a:endParaRPr>
              </a:p>
              <a:p>
                <a:pPr indent="228600" algn="just"/>
                <a:r>
                  <a:rPr lang="en-US" sz="2400" dirty="0">
                    <a:solidFill>
                      <a:srgbClr val="000000"/>
                    </a:solidFill>
                    <a:effectLst/>
                    <a:latin typeface="Times New Roman" panose="02020603050405020304" pitchFamily="18" charset="0"/>
                    <a:ea typeface="Arial Unicode MS"/>
                  </a:rPr>
                  <a:t>At post lanthanide series with increasing atomic number atomic weight also increases. But their size gradually decreases from </a:t>
                </a:r>
                <a:r>
                  <a:rPr lang="en-US" sz="2400" baseline="-25000" dirty="0">
                    <a:solidFill>
                      <a:srgbClr val="000000"/>
                    </a:solidFill>
                    <a:effectLst/>
                    <a:latin typeface="Times New Roman" panose="02020603050405020304" pitchFamily="18" charset="0"/>
                    <a:ea typeface="Arial Unicode MS"/>
                  </a:rPr>
                  <a:t>72</a:t>
                </a:r>
                <a:r>
                  <a:rPr lang="en-US" sz="2400" dirty="0">
                    <a:solidFill>
                      <a:srgbClr val="000000"/>
                    </a:solidFill>
                    <a:effectLst/>
                    <a:latin typeface="Times New Roman" panose="02020603050405020304" pitchFamily="18" charset="0"/>
                    <a:ea typeface="Arial Unicode MS"/>
                  </a:rPr>
                  <a:t>Hf to </a:t>
                </a:r>
                <a:r>
                  <a:rPr lang="en-US" sz="2400" baseline="-25000" dirty="0">
                    <a:solidFill>
                      <a:srgbClr val="000000"/>
                    </a:solidFill>
                    <a:effectLst/>
                    <a:latin typeface="Times New Roman" panose="02020603050405020304" pitchFamily="18" charset="0"/>
                    <a:ea typeface="Arial Unicode MS"/>
                  </a:rPr>
                  <a:t>77</a:t>
                </a:r>
                <a:r>
                  <a:rPr lang="en-US" sz="2400" dirty="0">
                    <a:solidFill>
                      <a:srgbClr val="000000"/>
                    </a:solidFill>
                    <a:effectLst/>
                    <a:latin typeface="Times New Roman" panose="02020603050405020304" pitchFamily="18" charset="0"/>
                    <a:ea typeface="Arial Unicode MS"/>
                  </a:rPr>
                  <a:t>Ir, and after that, from </a:t>
                </a:r>
                <a:r>
                  <a:rPr lang="en-US" sz="2400" dirty="0" err="1">
                    <a:solidFill>
                      <a:srgbClr val="000000"/>
                    </a:solidFill>
                    <a:effectLst/>
                    <a:latin typeface="Times New Roman" panose="02020603050405020304" pitchFamily="18" charset="0"/>
                    <a:ea typeface="Arial Unicode MS"/>
                  </a:rPr>
                  <a:t>Ir</a:t>
                </a:r>
                <a:r>
                  <a:rPr lang="en-US" sz="2400" dirty="0">
                    <a:solidFill>
                      <a:srgbClr val="000000"/>
                    </a:solidFill>
                    <a:effectLst/>
                    <a:latin typeface="Times New Roman" panose="02020603050405020304" pitchFamily="18" charset="0"/>
                    <a:ea typeface="Arial Unicode MS"/>
                  </a:rPr>
                  <a:t> to </a:t>
                </a:r>
                <a:r>
                  <a:rPr lang="en-US" sz="2400" baseline="-25000" dirty="0">
                    <a:solidFill>
                      <a:srgbClr val="000000"/>
                    </a:solidFill>
                    <a:effectLst/>
                    <a:latin typeface="Times New Roman" panose="02020603050405020304" pitchFamily="18" charset="0"/>
                    <a:ea typeface="Arial Unicode MS"/>
                  </a:rPr>
                  <a:t>79</a:t>
                </a:r>
                <a:r>
                  <a:rPr lang="en-US" sz="2400" dirty="0">
                    <a:solidFill>
                      <a:srgbClr val="000000"/>
                    </a:solidFill>
                    <a:effectLst/>
                    <a:latin typeface="Times New Roman" panose="02020603050405020304" pitchFamily="18" charset="0"/>
                    <a:ea typeface="Arial Unicode MS"/>
                  </a:rPr>
                  <a:t>Au a slight increase in size occurs. This occurs for the lanthanide contraction. This is why, the densities of such metals are extremely high and iridium has the highest density. The density of the iridium is 23.7 x 10</a:t>
                </a:r>
                <a:r>
                  <a:rPr lang="en-US" sz="2400" baseline="30000" dirty="0">
                    <a:solidFill>
                      <a:srgbClr val="000000"/>
                    </a:solidFill>
                    <a:effectLst/>
                    <a:latin typeface="Times New Roman" panose="02020603050405020304" pitchFamily="18" charset="0"/>
                    <a:ea typeface="Arial Unicode MS"/>
                  </a:rPr>
                  <a:t>3</a:t>
                </a:r>
                <a:r>
                  <a:rPr lang="en-US" sz="2400" dirty="0">
                    <a:solidFill>
                      <a:srgbClr val="000000"/>
                    </a:solidFill>
                    <a:effectLst/>
                    <a:latin typeface="Times New Roman" panose="02020603050405020304" pitchFamily="18" charset="0"/>
                    <a:ea typeface="Arial Unicode MS"/>
                  </a:rPr>
                  <a:t> kg </a:t>
                </a:r>
                <a14:m>
                  <m:oMath xmlns:m="http://schemas.openxmlformats.org/officeDocument/2006/math">
                    <m:sSup>
                      <m:sSupPr>
                        <m:ctrlPr>
                          <a:rPr lang="en-IN" sz="2400" i="1">
                            <a:solidFill>
                              <a:srgbClr val="000000"/>
                            </a:solidFill>
                            <a:effectLst/>
                            <a:latin typeface="Cambria Math" panose="02040503050406030204" pitchFamily="18" charset="0"/>
                            <a:ea typeface="Arial Unicode MS"/>
                          </a:rPr>
                        </m:ctrlPr>
                      </m:sSupPr>
                      <m:e>
                        <m:r>
                          <m:rPr>
                            <m:sty m:val="p"/>
                          </m:rPr>
                          <a:rPr lang="en-US" sz="2400" b="0">
                            <a:solidFill>
                              <a:srgbClr val="000000"/>
                            </a:solidFill>
                            <a:effectLst/>
                            <a:latin typeface="Cambria Math" panose="02040503050406030204" pitchFamily="18" charset="0"/>
                            <a:ea typeface="Arial Unicode MS"/>
                          </a:rPr>
                          <m:t>m</m:t>
                        </m:r>
                      </m:e>
                      <m:sup>
                        <m:r>
                          <a:rPr lang="en-US" sz="2400" b="0" i="1">
                            <a:solidFill>
                              <a:srgbClr val="000000"/>
                            </a:solidFill>
                            <a:effectLst/>
                            <a:latin typeface="Cambria Math" panose="02040503050406030204" pitchFamily="18" charset="0"/>
                            <a:ea typeface="Arial Unicode MS"/>
                          </a:rPr>
                          <m:t>−</m:t>
                        </m:r>
                        <m:r>
                          <a:rPr lang="en-US" sz="2400" b="0">
                            <a:solidFill>
                              <a:srgbClr val="000000"/>
                            </a:solidFill>
                            <a:effectLst/>
                            <a:latin typeface="Cambria Math" panose="02040503050406030204" pitchFamily="18" charset="0"/>
                            <a:ea typeface="Arial Unicode MS"/>
                          </a:rPr>
                          <m:t>3</m:t>
                        </m:r>
                      </m:sup>
                    </m:sSup>
                  </m:oMath>
                </a14:m>
                <a:r>
                  <a:rPr lang="en-US" sz="2400" dirty="0">
                    <a:solidFill>
                      <a:srgbClr val="000000"/>
                    </a:solidFill>
                    <a:effectLst/>
                    <a:latin typeface="Times New Roman" panose="02020603050405020304" pitchFamily="18" charset="0"/>
                    <a:ea typeface="Arial Unicode MS"/>
                  </a:rPr>
                  <a:t>.</a:t>
                </a:r>
                <a:endParaRPr lang="en-IN" sz="2400" dirty="0">
                  <a:effectLst/>
                  <a:latin typeface="Times New Roman" panose="02020603050405020304" pitchFamily="18" charset="0"/>
                  <a:ea typeface="Arial Unicode MS"/>
                </a:endParaRPr>
              </a:p>
              <a:p>
                <a:pPr algn="just">
                  <a:lnSpc>
                    <a:spcPct val="150000"/>
                  </a:lnSpc>
                </a:pPr>
                <a:endParaRPr lang="en-IN" sz="2400" b="1" dirty="0">
                  <a:solidFill>
                    <a:srgbClr val="FF0000"/>
                  </a:solidFill>
                  <a:latin typeface="Cambria" panose="02040503050406030204" pitchFamily="18" charset="0"/>
                  <a:ea typeface="Arial Unicode MS"/>
                </a:endParaRPr>
              </a:p>
              <a:p>
                <a:pPr algn="just">
                  <a:lnSpc>
                    <a:spcPct val="150000"/>
                  </a:lnSpc>
                </a:pPr>
                <a:endParaRPr lang="en-IN" sz="2400" dirty="0">
                  <a:effectLst/>
                  <a:latin typeface="Times New Roman" panose="02020603050405020304" pitchFamily="18" charset="0"/>
                  <a:ea typeface="Arial Unicode MS"/>
                </a:endParaRPr>
              </a:p>
            </p:txBody>
          </p:sp>
        </mc:Choice>
        <mc:Fallback xmlns="">
          <p:sp>
            <p:nvSpPr>
              <p:cNvPr id="3" name="TextBox 2">
                <a:extLst>
                  <a:ext uri="{FF2B5EF4-FFF2-40B4-BE49-F238E27FC236}">
                    <a16:creationId xmlns:a16="http://schemas.microsoft.com/office/drawing/2014/main" id="{F35DC494-1FAA-7D44-D5C8-A8B4357A1D9F}"/>
                  </a:ext>
                </a:extLst>
              </p:cNvPr>
              <p:cNvSpPr txBox="1">
                <a:spLocks noRot="1" noChangeAspect="1" noMove="1" noResize="1" noEditPoints="1" noAdjustHandles="1" noChangeArrowheads="1" noChangeShapeType="1" noTextEdit="1"/>
              </p:cNvSpPr>
              <p:nvPr/>
            </p:nvSpPr>
            <p:spPr>
              <a:xfrm>
                <a:off x="457200" y="243562"/>
                <a:ext cx="8305800" cy="5750613"/>
              </a:xfrm>
              <a:prstGeom prst="rect">
                <a:avLst/>
              </a:prstGeom>
              <a:blipFill>
                <a:blip r:embed="rId2"/>
                <a:stretch>
                  <a:fillRect l="-1101" r="-1027"/>
                </a:stretch>
              </a:blipFill>
            </p:spPr>
            <p:txBody>
              <a:bodyPr/>
              <a:lstStyle/>
              <a:p>
                <a:r>
                  <a:rPr lang="en-IN">
                    <a:noFill/>
                  </a:rPr>
                  <a:t> </a:t>
                </a:r>
              </a:p>
            </p:txBody>
          </p:sp>
        </mc:Fallback>
      </mc:AlternateContent>
    </p:spTree>
    <p:extLst>
      <p:ext uri="{BB962C8B-B14F-4D97-AF65-F5344CB8AC3E}">
        <p14:creationId xmlns:p14="http://schemas.microsoft.com/office/powerpoint/2010/main" val="356725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DC494-1FAA-7D44-D5C8-A8B4357A1D9F}"/>
              </a:ext>
            </a:extLst>
          </p:cNvPr>
          <p:cNvSpPr txBox="1"/>
          <p:nvPr/>
        </p:nvSpPr>
        <p:spPr>
          <a:xfrm>
            <a:off x="457200" y="149959"/>
            <a:ext cx="8305800" cy="6263253"/>
          </a:xfrm>
          <a:prstGeom prst="rect">
            <a:avLst/>
          </a:prstGeom>
          <a:noFill/>
        </p:spPr>
        <p:txBody>
          <a:bodyPr wrap="square">
            <a:spAutoFit/>
          </a:bodyPr>
          <a:lstStyle/>
          <a:p>
            <a:pPr algn="ctr"/>
            <a:r>
              <a:rPr lang="en-IN" sz="2100" b="1" dirty="0">
                <a:solidFill>
                  <a:srgbClr val="C00000"/>
                </a:solidFill>
                <a:effectLst/>
                <a:latin typeface="Cambria" panose="02040503050406030204" pitchFamily="18" charset="0"/>
                <a:ea typeface="Times New Roman" panose="02020603050405020304" pitchFamily="18" charset="0"/>
              </a:rPr>
              <a:t>Effect of Lanthanide Contraction</a:t>
            </a:r>
          </a:p>
          <a:p>
            <a:pPr algn="just"/>
            <a:endParaRPr lang="en-IN" sz="800" b="1" i="1" dirty="0">
              <a:solidFill>
                <a:srgbClr val="000000"/>
              </a:solidFill>
              <a:effectLst/>
              <a:latin typeface="Cambria" panose="02040503050406030204" pitchFamily="18" charset="0"/>
              <a:ea typeface="Times New Roman" panose="02020603050405020304" pitchFamily="18" charset="0"/>
            </a:endParaRPr>
          </a:p>
          <a:p>
            <a:pPr algn="just"/>
            <a:endParaRPr lang="en-US" sz="800" b="1" dirty="0">
              <a:solidFill>
                <a:srgbClr val="000000"/>
              </a:solidFill>
              <a:effectLst/>
              <a:latin typeface="Cambria" panose="02040503050406030204" pitchFamily="18" charset="0"/>
              <a:ea typeface="Arial Unicode MS"/>
            </a:endParaRPr>
          </a:p>
          <a:p>
            <a:pPr algn="just"/>
            <a:r>
              <a:rPr lang="en-US" sz="2600" b="1" dirty="0">
                <a:solidFill>
                  <a:srgbClr val="FF0000"/>
                </a:solidFill>
                <a:latin typeface="Times New Roman" panose="02020603050405020304" pitchFamily="18" charset="0"/>
                <a:ea typeface="Arial Unicode MS"/>
                <a:cs typeface="Times New Roman" panose="02020603050405020304" pitchFamily="18" charset="0"/>
              </a:rPr>
              <a:t>6</a:t>
            </a:r>
            <a:r>
              <a:rPr lang="en-US" sz="2600" b="1" dirty="0">
                <a:solidFill>
                  <a:srgbClr val="FF0000"/>
                </a:solidFill>
                <a:effectLst/>
                <a:latin typeface="Times New Roman" panose="02020603050405020304" pitchFamily="18" charset="0"/>
                <a:ea typeface="Arial Unicode MS"/>
                <a:cs typeface="Times New Roman" panose="02020603050405020304" pitchFamily="18" charset="0"/>
              </a:rPr>
              <a:t>. Ionization Energy and Electronegativity</a:t>
            </a:r>
            <a:endParaRPr lang="en-IN" sz="2600" dirty="0">
              <a:solidFill>
                <a:srgbClr val="FF0000"/>
              </a:solidFill>
              <a:effectLst/>
              <a:latin typeface="Times New Roman" panose="02020603050405020304" pitchFamily="18" charset="0"/>
              <a:ea typeface="Arial Unicode MS"/>
              <a:cs typeface="Times New Roman" panose="02020603050405020304" pitchFamily="18" charset="0"/>
            </a:endParaRPr>
          </a:p>
          <a:p>
            <a:pPr indent="228600" algn="just"/>
            <a:r>
              <a:rPr lang="en-US" sz="2600" b="1" dirty="0">
                <a:solidFill>
                  <a:srgbClr val="000000"/>
                </a:solidFill>
                <a:effectLst/>
                <a:latin typeface="Times New Roman" panose="02020603050405020304" pitchFamily="18" charset="0"/>
                <a:ea typeface="Arial Unicode MS"/>
                <a:cs typeface="Times New Roman" panose="02020603050405020304" pitchFamily="18" charset="0"/>
              </a:rPr>
              <a:t>Among the post lanthanides elements with increasing atomic number (Z) size of the element decreases as a consequence of Lanthanide contraction. As a result, effective nuclear charge (Z</a:t>
            </a:r>
            <a:r>
              <a:rPr lang="en-US" sz="2600" b="1" baseline="-25000" dirty="0">
                <a:solidFill>
                  <a:srgbClr val="000000"/>
                </a:solidFill>
                <a:effectLst/>
                <a:latin typeface="Times New Roman" panose="02020603050405020304" pitchFamily="18" charset="0"/>
                <a:ea typeface="Arial Unicode MS"/>
                <a:cs typeface="Times New Roman" panose="02020603050405020304" pitchFamily="18" charset="0"/>
              </a:rPr>
              <a:t>eff</a:t>
            </a:r>
            <a:r>
              <a:rPr lang="en-US" sz="2600" b="1" dirty="0">
                <a:solidFill>
                  <a:srgbClr val="000000"/>
                </a:solidFill>
                <a:effectLst/>
                <a:latin typeface="Times New Roman" panose="02020603050405020304" pitchFamily="18" charset="0"/>
                <a:ea typeface="Arial Unicode MS"/>
                <a:cs typeface="Times New Roman" panose="02020603050405020304" pitchFamily="18" charset="0"/>
              </a:rPr>
              <a:t>) increases with increasing atomic number. Therefore, ionization energy increases with increasing atomic number. </a:t>
            </a:r>
            <a:r>
              <a:rPr lang="en-US" sz="2600" dirty="0">
                <a:solidFill>
                  <a:srgbClr val="000000"/>
                </a:solidFill>
                <a:effectLst/>
                <a:latin typeface="Times New Roman" panose="02020603050405020304" pitchFamily="18" charset="0"/>
                <a:ea typeface="Arial Unicode MS"/>
                <a:cs typeface="Times New Roman" panose="02020603050405020304" pitchFamily="18" charset="0"/>
              </a:rPr>
              <a:t>The ionization energy of 5d elements is substantially higher than that of 4d and 3d. Gold and iridium have the highest ionization energy. As a result, they become less chemically reactive. For instance, the sixth-period elements, such as platinum (Pt), gold (Au), mercury (Hg), etc. have very low chemical reactivity. Therefore, these metals become noble. Electronegativity also increases from La to Lu.</a:t>
            </a:r>
            <a:endParaRPr lang="en-IN" sz="2600" dirty="0">
              <a:effectLst/>
              <a:latin typeface="Times New Roman" panose="02020603050405020304" pitchFamily="18" charset="0"/>
              <a:ea typeface="Arial Unicode MS"/>
              <a:cs typeface="Times New Roman" panose="02020603050405020304" pitchFamily="18" charset="0"/>
            </a:endParaRPr>
          </a:p>
        </p:txBody>
      </p:sp>
    </p:spTree>
    <p:extLst>
      <p:ext uri="{BB962C8B-B14F-4D97-AF65-F5344CB8AC3E}">
        <p14:creationId xmlns:p14="http://schemas.microsoft.com/office/powerpoint/2010/main" val="794311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5DC494-1FAA-7D44-D5C8-A8B4357A1D9F}"/>
                  </a:ext>
                </a:extLst>
              </p:cNvPr>
              <p:cNvSpPr txBox="1"/>
              <p:nvPr/>
            </p:nvSpPr>
            <p:spPr>
              <a:xfrm>
                <a:off x="457200" y="149959"/>
                <a:ext cx="8305800" cy="6146683"/>
              </a:xfrm>
              <a:prstGeom prst="rect">
                <a:avLst/>
              </a:prstGeom>
              <a:noFill/>
            </p:spPr>
            <p:txBody>
              <a:bodyPr wrap="square">
                <a:spAutoFit/>
              </a:bodyPr>
              <a:lstStyle/>
              <a:p>
                <a:pPr algn="ctr"/>
                <a:r>
                  <a:rPr lang="en-IN" sz="2500" b="1" dirty="0">
                    <a:solidFill>
                      <a:srgbClr val="C00000"/>
                    </a:solidFill>
                    <a:effectLst/>
                    <a:latin typeface="Cambria" panose="02040503050406030204" pitchFamily="18" charset="0"/>
                    <a:ea typeface="Times New Roman" panose="02020603050405020304" pitchFamily="18" charset="0"/>
                  </a:rPr>
                  <a:t>Effect of Lanthanide Contraction</a:t>
                </a:r>
              </a:p>
              <a:p>
                <a:pPr algn="just"/>
                <a:endParaRPr lang="en-IN" sz="800" b="1" i="1" dirty="0">
                  <a:solidFill>
                    <a:srgbClr val="000000"/>
                  </a:solidFill>
                  <a:effectLst/>
                  <a:latin typeface="Cambria" panose="02040503050406030204" pitchFamily="18" charset="0"/>
                  <a:ea typeface="Times New Roman" panose="02020603050405020304" pitchFamily="18" charset="0"/>
                </a:endParaRPr>
              </a:p>
              <a:p>
                <a:pPr algn="just">
                  <a:lnSpc>
                    <a:spcPct val="107000"/>
                  </a:lnSpc>
                </a:pPr>
                <a:r>
                  <a:rPr lang="en-IN" sz="2600" b="1" dirty="0">
                    <a:solidFill>
                      <a:srgbClr val="FF0000"/>
                    </a:solidFill>
                    <a:latin typeface="Cambria" panose="02040503050406030204" pitchFamily="18" charset="0"/>
                    <a:ea typeface="Times New Roman" panose="02020603050405020304" pitchFamily="18" charset="0"/>
                  </a:rPr>
                  <a:t>7</a:t>
                </a:r>
                <a:r>
                  <a:rPr lang="en-IN" sz="2600" b="1" dirty="0">
                    <a:solidFill>
                      <a:srgbClr val="FF0000"/>
                    </a:solidFill>
                    <a:effectLst/>
                    <a:latin typeface="Cambria" panose="02040503050406030204" pitchFamily="18" charset="0"/>
                    <a:ea typeface="Times New Roman" panose="02020603050405020304" pitchFamily="18" charset="0"/>
                  </a:rPr>
                  <a:t>. High Electron Affinities Among the Post Lanthanide Elements</a:t>
                </a:r>
                <a:endParaRPr lang="en-IN" sz="2600" dirty="0">
                  <a:effectLst/>
                  <a:latin typeface="Times New Roman" panose="02020603050405020304" pitchFamily="18" charset="0"/>
                  <a:ea typeface="Times New Roman" panose="02020603050405020304" pitchFamily="18" charset="0"/>
                </a:endParaRPr>
              </a:p>
              <a:p>
                <a:pPr indent="228600" algn="just">
                  <a:lnSpc>
                    <a:spcPct val="107000"/>
                  </a:lnSpc>
                </a:pPr>
                <a:r>
                  <a:rPr lang="en-IN" sz="2600" dirty="0">
                    <a:solidFill>
                      <a:srgbClr val="000000"/>
                    </a:solidFill>
                    <a:effectLst/>
                    <a:latin typeface="Times New Roman" panose="02020603050405020304" pitchFamily="18" charset="0"/>
                    <a:ea typeface="Times New Roman" panose="02020603050405020304" pitchFamily="18" charset="0"/>
                  </a:rPr>
                  <a:t>Among the post lanthanides elements with increasing atomic number (Z) size of the element decreases as a consequence of Lanthanide contraction. As a result, effective nuclear charge (Z</a:t>
                </a:r>
                <a:r>
                  <a:rPr lang="en-IN" sz="2600" baseline="-25000" dirty="0">
                    <a:solidFill>
                      <a:srgbClr val="000000"/>
                    </a:solidFill>
                    <a:effectLst/>
                    <a:latin typeface="Times New Roman" panose="02020603050405020304" pitchFamily="18" charset="0"/>
                    <a:ea typeface="Times New Roman" panose="02020603050405020304" pitchFamily="18" charset="0"/>
                  </a:rPr>
                  <a:t>eff</a:t>
                </a:r>
                <a:r>
                  <a:rPr lang="en-IN" sz="2600" dirty="0">
                    <a:solidFill>
                      <a:srgbClr val="000000"/>
                    </a:solidFill>
                    <a:effectLst/>
                    <a:latin typeface="Times New Roman" panose="02020603050405020304" pitchFamily="18" charset="0"/>
                    <a:ea typeface="Times New Roman" panose="02020603050405020304" pitchFamily="18" charset="0"/>
                  </a:rPr>
                  <a:t>) increases with increasing atomic number. Therefore, electron affinity increases with increasing atomic number. </a:t>
                </a:r>
                <a:r>
                  <a:rPr lang="en-IN" sz="2600" b="1" dirty="0">
                    <a:solidFill>
                      <a:srgbClr val="C00000"/>
                    </a:solidFill>
                    <a:effectLst/>
                    <a:latin typeface="Times New Roman" panose="02020603050405020304" pitchFamily="18" charset="0"/>
                    <a:ea typeface="Times New Roman" panose="02020603050405020304" pitchFamily="18" charset="0"/>
                  </a:rPr>
                  <a:t>Gold (Au) shows the highest electron affinity (</a:t>
                </a:r>
                <a14:m>
                  <m:oMath xmlns:m="http://schemas.openxmlformats.org/officeDocument/2006/math">
                    <m:r>
                      <a:rPr lang="en-IN" sz="2600" b="1" i="1">
                        <a:solidFill>
                          <a:srgbClr val="C00000"/>
                        </a:solidFill>
                        <a:effectLst/>
                        <a:latin typeface="Cambria Math" panose="02040503050406030204" pitchFamily="18" charset="0"/>
                        <a:ea typeface="Times New Roman" panose="02020603050405020304" pitchFamily="18" charset="0"/>
                      </a:rPr>
                      <m:t>~</m:t>
                    </m:r>
                  </m:oMath>
                </a14:m>
                <a:r>
                  <a:rPr lang="en-IN" sz="2600" b="1" dirty="0">
                    <a:solidFill>
                      <a:srgbClr val="C00000"/>
                    </a:solidFill>
                    <a:effectLst/>
                    <a:latin typeface="Times New Roman" panose="02020603050405020304" pitchFamily="18" charset="0"/>
                    <a:ea typeface="Times New Roman" panose="02020603050405020304" pitchFamily="18" charset="0"/>
                  </a:rPr>
                  <a:t> 223 kJ </a:t>
                </a:r>
                <a14:m>
                  <m:oMath xmlns:m="http://schemas.openxmlformats.org/officeDocument/2006/math">
                    <m:sSup>
                      <m:sSupPr>
                        <m:ctrlPr>
                          <a:rPr lang="en-IN" sz="2600" b="1" i="1">
                            <a:solidFill>
                              <a:srgbClr val="C00000"/>
                            </a:solidFill>
                            <a:effectLst/>
                            <a:latin typeface="Cambria Math" panose="02040503050406030204" pitchFamily="18" charset="0"/>
                            <a:ea typeface="Times New Roman" panose="02020603050405020304" pitchFamily="18" charset="0"/>
                          </a:rPr>
                        </m:ctrlPr>
                      </m:sSupPr>
                      <m:e>
                        <m:r>
                          <a:rPr lang="en-IN" sz="2600" b="1" i="1">
                            <a:solidFill>
                              <a:srgbClr val="C00000"/>
                            </a:solidFill>
                            <a:effectLst/>
                            <a:latin typeface="Cambria Math" panose="02040503050406030204" pitchFamily="18" charset="0"/>
                            <a:ea typeface="Times New Roman" panose="02020603050405020304" pitchFamily="18" charset="0"/>
                          </a:rPr>
                          <m:t>𝒎𝒐𝒍</m:t>
                        </m:r>
                      </m:e>
                      <m:sup>
                        <m:r>
                          <a:rPr lang="en-IN" sz="2600" b="1" i="1">
                            <a:solidFill>
                              <a:srgbClr val="C00000"/>
                            </a:solidFill>
                            <a:effectLst/>
                            <a:latin typeface="Cambria Math" panose="02040503050406030204" pitchFamily="18" charset="0"/>
                            <a:ea typeface="Times New Roman" panose="02020603050405020304" pitchFamily="18" charset="0"/>
                          </a:rPr>
                          <m:t>−</m:t>
                        </m:r>
                        <m:r>
                          <a:rPr lang="en-IN" sz="2600" b="1" i="1">
                            <a:solidFill>
                              <a:srgbClr val="C00000"/>
                            </a:solidFill>
                            <a:effectLst/>
                            <a:latin typeface="Cambria Math" panose="02040503050406030204" pitchFamily="18" charset="0"/>
                            <a:ea typeface="Times New Roman" panose="02020603050405020304" pitchFamily="18" charset="0"/>
                          </a:rPr>
                          <m:t>𝟏</m:t>
                        </m:r>
                      </m:sup>
                    </m:sSup>
                  </m:oMath>
                </a14:m>
                <a:r>
                  <a:rPr lang="en-IN" sz="2600" b="1" dirty="0">
                    <a:solidFill>
                      <a:srgbClr val="C00000"/>
                    </a:solidFill>
                    <a:effectLst/>
                    <a:latin typeface="Times New Roman" panose="02020603050405020304" pitchFamily="18" charset="0"/>
                    <a:ea typeface="Times New Roman" panose="02020603050405020304" pitchFamily="18" charset="0"/>
                  </a:rPr>
                  <a:t>) among all the metals</a:t>
                </a:r>
                <a:r>
                  <a:rPr lang="en-IN" sz="2600" dirty="0">
                    <a:solidFill>
                      <a:srgbClr val="000000"/>
                    </a:solidFill>
                    <a:effectLst/>
                    <a:latin typeface="Times New Roman" panose="02020603050405020304" pitchFamily="18" charset="0"/>
                    <a:ea typeface="Times New Roman" panose="02020603050405020304" pitchFamily="18" charset="0"/>
                  </a:rPr>
                  <a:t>; in fact, aurides (</a:t>
                </a:r>
                <a14:m>
                  <m:oMath xmlns:m="http://schemas.openxmlformats.org/officeDocument/2006/math">
                    <m:sSup>
                      <m:sSupPr>
                        <m:ctrlPr>
                          <a:rPr lang="en-IN" sz="2600" i="1">
                            <a:solidFill>
                              <a:srgbClr val="000000"/>
                            </a:solidFill>
                            <a:effectLst/>
                            <a:latin typeface="Cambria Math" panose="02040503050406030204" pitchFamily="18" charset="0"/>
                            <a:ea typeface="Times New Roman" panose="02020603050405020304" pitchFamily="18" charset="0"/>
                          </a:rPr>
                        </m:ctrlPr>
                      </m:sSupPr>
                      <m:e>
                        <m:r>
                          <m:rPr>
                            <m:sty m:val="p"/>
                          </m:rPr>
                          <a:rPr lang="en-IN" sz="2600" b="0">
                            <a:solidFill>
                              <a:srgbClr val="000000"/>
                            </a:solidFill>
                            <a:effectLst/>
                            <a:latin typeface="Cambria Math" panose="02040503050406030204" pitchFamily="18" charset="0"/>
                            <a:ea typeface="Times New Roman" panose="02020603050405020304" pitchFamily="18" charset="0"/>
                          </a:rPr>
                          <m:t>Au</m:t>
                        </m:r>
                      </m:e>
                      <m:sup>
                        <m:r>
                          <a:rPr lang="en-IN" sz="2600" b="0" i="1">
                            <a:solidFill>
                              <a:srgbClr val="000000"/>
                            </a:solidFill>
                            <a:effectLst/>
                            <a:latin typeface="Cambria Math" panose="02040503050406030204" pitchFamily="18" charset="0"/>
                            <a:ea typeface="Times New Roman" panose="02020603050405020304" pitchFamily="18" charset="0"/>
                          </a:rPr>
                          <m:t>−</m:t>
                        </m:r>
                      </m:sup>
                    </m:sSup>
                  </m:oMath>
                </a14:m>
                <a:r>
                  <a:rPr lang="en-IN" sz="2600" dirty="0">
                    <a:solidFill>
                      <a:srgbClr val="000000"/>
                    </a:solidFill>
                    <a:effectLst/>
                    <a:latin typeface="Times New Roman" panose="02020603050405020304" pitchFamily="18" charset="0"/>
                    <a:ea typeface="Times New Roman" panose="02020603050405020304" pitchFamily="18" charset="0"/>
                  </a:rPr>
                  <a:t>) are reported in the compounds like Cs</a:t>
                </a:r>
                <a:r>
                  <a:rPr lang="en-IN" sz="2600" baseline="30000" dirty="0">
                    <a:solidFill>
                      <a:srgbClr val="000000"/>
                    </a:solidFill>
                    <a:effectLst/>
                    <a:latin typeface="Times New Roman" panose="02020603050405020304" pitchFamily="18" charset="0"/>
                    <a:ea typeface="Times New Roman" panose="02020603050405020304" pitchFamily="18" charset="0"/>
                  </a:rPr>
                  <a:t>+</a:t>
                </a:r>
                <a14:m>
                  <m:oMath xmlns:m="http://schemas.openxmlformats.org/officeDocument/2006/math">
                    <m:sSup>
                      <m:sSupPr>
                        <m:ctrlPr>
                          <a:rPr lang="en-IN" sz="2600" i="1">
                            <a:solidFill>
                              <a:srgbClr val="000000"/>
                            </a:solidFill>
                            <a:effectLst/>
                            <a:latin typeface="Cambria Math" panose="02040503050406030204" pitchFamily="18" charset="0"/>
                            <a:ea typeface="Times New Roman" panose="02020603050405020304" pitchFamily="18" charset="0"/>
                          </a:rPr>
                        </m:ctrlPr>
                      </m:sSupPr>
                      <m:e>
                        <m:r>
                          <m:rPr>
                            <m:sty m:val="p"/>
                          </m:rPr>
                          <a:rPr lang="en-IN" sz="2600" b="0">
                            <a:solidFill>
                              <a:srgbClr val="000000"/>
                            </a:solidFill>
                            <a:effectLst/>
                            <a:latin typeface="Cambria Math" panose="02040503050406030204" pitchFamily="18" charset="0"/>
                            <a:ea typeface="Times New Roman" panose="02020603050405020304" pitchFamily="18" charset="0"/>
                          </a:rPr>
                          <m:t>Au</m:t>
                        </m:r>
                      </m:e>
                      <m:sup>
                        <m:r>
                          <a:rPr lang="en-IN" sz="2600" b="0" i="1">
                            <a:solidFill>
                              <a:srgbClr val="000000"/>
                            </a:solidFill>
                            <a:effectLst/>
                            <a:latin typeface="Cambria Math" panose="02040503050406030204" pitchFamily="18" charset="0"/>
                            <a:ea typeface="Times New Roman" panose="02020603050405020304" pitchFamily="18" charset="0"/>
                          </a:rPr>
                          <m:t>−</m:t>
                        </m:r>
                      </m:sup>
                    </m:sSup>
                  </m:oMath>
                </a14:m>
                <a:r>
                  <a:rPr lang="en-IN" sz="2600" dirty="0">
                    <a:solidFill>
                      <a:srgbClr val="000000"/>
                    </a:solidFill>
                    <a:effectLst/>
                    <a:latin typeface="Times New Roman" panose="02020603050405020304" pitchFamily="18" charset="0"/>
                    <a:ea typeface="Times New Roman" panose="02020603050405020304" pitchFamily="18" charset="0"/>
                  </a:rPr>
                  <a:t>. Here the large cation Cs</a:t>
                </a:r>
                <a:r>
                  <a:rPr lang="en-IN" sz="2600" baseline="30000" dirty="0">
                    <a:solidFill>
                      <a:srgbClr val="000000"/>
                    </a:solidFill>
                    <a:effectLst/>
                    <a:latin typeface="Times New Roman" panose="02020603050405020304" pitchFamily="18" charset="0"/>
                    <a:ea typeface="Times New Roman" panose="02020603050405020304" pitchFamily="18" charset="0"/>
                  </a:rPr>
                  <a:t>+</a:t>
                </a:r>
                <a:r>
                  <a:rPr lang="en-IN" sz="2600" dirty="0">
                    <a:solidFill>
                      <a:srgbClr val="000000"/>
                    </a:solidFill>
                    <a:effectLst/>
                    <a:latin typeface="Times New Roman" panose="02020603050405020304" pitchFamily="18" charset="0"/>
                    <a:ea typeface="Times New Roman" panose="02020603050405020304" pitchFamily="18" charset="0"/>
                  </a:rPr>
                  <a:t> combines with the large anion </a:t>
                </a:r>
                <a14:m>
                  <m:oMath xmlns:m="http://schemas.openxmlformats.org/officeDocument/2006/math">
                    <m:sSup>
                      <m:sSupPr>
                        <m:ctrlPr>
                          <a:rPr lang="en-IN" sz="2600" i="1">
                            <a:solidFill>
                              <a:srgbClr val="000000"/>
                            </a:solidFill>
                            <a:effectLst/>
                            <a:latin typeface="Cambria Math" panose="02040503050406030204" pitchFamily="18" charset="0"/>
                            <a:ea typeface="Times New Roman" panose="02020603050405020304" pitchFamily="18" charset="0"/>
                          </a:rPr>
                        </m:ctrlPr>
                      </m:sSupPr>
                      <m:e>
                        <m:r>
                          <m:rPr>
                            <m:sty m:val="p"/>
                          </m:rPr>
                          <a:rPr lang="en-IN" sz="2600" b="0">
                            <a:solidFill>
                              <a:srgbClr val="000000"/>
                            </a:solidFill>
                            <a:effectLst/>
                            <a:latin typeface="Cambria Math" panose="02040503050406030204" pitchFamily="18" charset="0"/>
                            <a:ea typeface="Times New Roman" panose="02020603050405020304" pitchFamily="18" charset="0"/>
                          </a:rPr>
                          <m:t>Au</m:t>
                        </m:r>
                      </m:e>
                      <m:sup>
                        <m:r>
                          <a:rPr lang="en-IN" sz="2600" b="0" i="1">
                            <a:solidFill>
                              <a:srgbClr val="000000"/>
                            </a:solidFill>
                            <a:effectLst/>
                            <a:latin typeface="Cambria Math" panose="02040503050406030204" pitchFamily="18" charset="0"/>
                            <a:ea typeface="Times New Roman" panose="02020603050405020304" pitchFamily="18" charset="0"/>
                          </a:rPr>
                          <m:t>−</m:t>
                        </m:r>
                      </m:sup>
                    </m:sSup>
                  </m:oMath>
                </a14:m>
                <a:r>
                  <a:rPr lang="en-IN" sz="2600" dirty="0">
                    <a:solidFill>
                      <a:srgbClr val="000000"/>
                    </a:solidFill>
                    <a:effectLst/>
                    <a:latin typeface="Times New Roman" panose="02020603050405020304" pitchFamily="18" charset="0"/>
                    <a:ea typeface="Times New Roman" panose="02020603050405020304" pitchFamily="18" charset="0"/>
                  </a:rPr>
                  <a:t> to form the ionic lattice of high lattice energy because of the better size matching (crystal packing) of the ions.</a:t>
                </a:r>
                <a:endParaRPr lang="en-IN" sz="2600"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F35DC494-1FAA-7D44-D5C8-A8B4357A1D9F}"/>
                  </a:ext>
                </a:extLst>
              </p:cNvPr>
              <p:cNvSpPr txBox="1">
                <a:spLocks noRot="1" noChangeAspect="1" noMove="1" noResize="1" noEditPoints="1" noAdjustHandles="1" noChangeArrowheads="1" noChangeShapeType="1" noTextEdit="1"/>
              </p:cNvSpPr>
              <p:nvPr/>
            </p:nvSpPr>
            <p:spPr>
              <a:xfrm>
                <a:off x="457200" y="149959"/>
                <a:ext cx="8305800" cy="6146683"/>
              </a:xfrm>
              <a:prstGeom prst="rect">
                <a:avLst/>
              </a:prstGeom>
              <a:blipFill>
                <a:blip r:embed="rId2"/>
                <a:stretch>
                  <a:fillRect l="-1321" t="-794" r="-1247" b="-1587"/>
                </a:stretch>
              </a:blipFill>
            </p:spPr>
            <p:txBody>
              <a:bodyPr/>
              <a:lstStyle/>
              <a:p>
                <a:r>
                  <a:rPr lang="en-IN">
                    <a:noFill/>
                  </a:rPr>
                  <a:t> </a:t>
                </a:r>
              </a:p>
            </p:txBody>
          </p:sp>
        </mc:Fallback>
      </mc:AlternateContent>
    </p:spTree>
    <p:extLst>
      <p:ext uri="{BB962C8B-B14F-4D97-AF65-F5344CB8AC3E}">
        <p14:creationId xmlns:p14="http://schemas.microsoft.com/office/powerpoint/2010/main" val="1710557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5DC494-1FAA-7D44-D5C8-A8B4357A1D9F}"/>
                  </a:ext>
                </a:extLst>
              </p:cNvPr>
              <p:cNvSpPr txBox="1"/>
              <p:nvPr/>
            </p:nvSpPr>
            <p:spPr>
              <a:xfrm>
                <a:off x="457200" y="149959"/>
                <a:ext cx="8305800" cy="6437340"/>
              </a:xfrm>
              <a:prstGeom prst="rect">
                <a:avLst/>
              </a:prstGeom>
              <a:noFill/>
            </p:spPr>
            <p:txBody>
              <a:bodyPr wrap="square">
                <a:spAutoFit/>
              </a:bodyPr>
              <a:lstStyle/>
              <a:p>
                <a:pPr algn="ctr"/>
                <a:r>
                  <a:rPr lang="en-IN" sz="2400" b="1" dirty="0">
                    <a:solidFill>
                      <a:srgbClr val="C00000"/>
                    </a:solidFill>
                    <a:effectLst/>
                    <a:latin typeface="Cambria" panose="02040503050406030204" pitchFamily="18" charset="0"/>
                    <a:ea typeface="Times New Roman" panose="02020603050405020304" pitchFamily="18" charset="0"/>
                  </a:rPr>
                  <a:t>Effect of Lanthanide Contraction</a:t>
                </a:r>
              </a:p>
              <a:p>
                <a:pPr algn="just"/>
                <a:endParaRPr lang="en-IN" sz="800" b="1" i="1" dirty="0">
                  <a:solidFill>
                    <a:srgbClr val="000000"/>
                  </a:solidFill>
                  <a:effectLst/>
                  <a:latin typeface="Cambria" panose="02040503050406030204" pitchFamily="18" charset="0"/>
                  <a:ea typeface="Times New Roman" panose="02020603050405020304" pitchFamily="18" charset="0"/>
                </a:endParaRPr>
              </a:p>
              <a:p>
                <a:pPr algn="just">
                  <a:lnSpc>
                    <a:spcPct val="150000"/>
                  </a:lnSpc>
                </a:pPr>
                <a:r>
                  <a:rPr lang="en-IN" sz="2400" b="1" dirty="0">
                    <a:solidFill>
                      <a:srgbClr val="FF0000"/>
                    </a:solidFill>
                    <a:effectLst/>
                    <a:latin typeface="Cambria" panose="02040503050406030204" pitchFamily="18" charset="0"/>
                    <a:ea typeface="Times New Roman" panose="02020603050405020304" pitchFamily="18" charset="0"/>
                  </a:rPr>
                  <a:t>8. The Separation of Lanthanides is Difficult </a:t>
                </a:r>
                <a:endParaRPr lang="en-IN" sz="2400" b="1" dirty="0">
                  <a:solidFill>
                    <a:srgbClr val="FF0000"/>
                  </a:solidFill>
                  <a:effectLst/>
                  <a:latin typeface="Times New Roman" panose="02020603050405020304" pitchFamily="18" charset="0"/>
                  <a:ea typeface="Times New Roman" panose="02020603050405020304" pitchFamily="18" charset="0"/>
                </a:endParaRPr>
              </a:p>
              <a:p>
                <a:pPr indent="228600" algn="just">
                  <a:lnSpc>
                    <a:spcPct val="107000"/>
                  </a:lnSpc>
                  <a:spcAft>
                    <a:spcPts val="800"/>
                  </a:spcAft>
                </a:pPr>
                <a:r>
                  <a:rPr lang="en-IN" sz="2400" dirty="0">
                    <a:solidFill>
                      <a:srgbClr val="000000"/>
                    </a:solidFill>
                    <a:effectLst/>
                    <a:latin typeface="Times New Roman" panose="02020603050405020304" pitchFamily="18" charset="0"/>
                    <a:ea typeface="Times New Roman" panose="02020603050405020304" pitchFamily="18" charset="0"/>
                  </a:rPr>
                  <a:t>The properties of metal ions are determined by </a:t>
                </a:r>
                <a:r>
                  <a:rPr lang="en-US" sz="2400" b="1" dirty="0">
                    <a:solidFill>
                      <a:srgbClr val="000000"/>
                    </a:solidFill>
                    <a:effectLst/>
                    <a:latin typeface="Times New Roman" panose="02020603050405020304" pitchFamily="18" charset="0"/>
                    <a:ea typeface="Arial Unicode MS"/>
                  </a:rPr>
                  <a:t>ionic potential </a:t>
                </a:r>
                <a14:m>
                  <m:oMath xmlns:m="http://schemas.openxmlformats.org/officeDocument/2006/math">
                    <m:r>
                      <a:rPr lang="en-US" sz="2400" b="0" i="1">
                        <a:solidFill>
                          <a:srgbClr val="000000"/>
                        </a:solidFill>
                        <a:effectLst/>
                        <a:latin typeface="Cambria Math" panose="02040503050406030204" pitchFamily="18" charset="0"/>
                        <a:ea typeface="Arial Unicode MS"/>
                      </a:rPr>
                      <m:t>𝜑</m:t>
                    </m:r>
                  </m:oMath>
                </a14:m>
                <a:r>
                  <a:rPr lang="en-US" sz="2400" b="1" dirty="0">
                    <a:solidFill>
                      <a:srgbClr val="000000"/>
                    </a:solidFill>
                    <a:effectLst/>
                    <a:latin typeface="Times New Roman" panose="02020603050405020304" pitchFamily="18" charset="0"/>
                    <a:ea typeface="Arial Unicode MS"/>
                  </a:rPr>
                  <a:t> (</a:t>
                </a:r>
                <a14:m>
                  <m:oMath xmlns:m="http://schemas.openxmlformats.org/officeDocument/2006/math">
                    <m:r>
                      <a:rPr lang="en-US" sz="2400" b="0" i="1">
                        <a:solidFill>
                          <a:srgbClr val="000000"/>
                        </a:solidFill>
                        <a:effectLst/>
                        <a:latin typeface="Cambria Math" panose="02040503050406030204" pitchFamily="18" charset="0"/>
                        <a:ea typeface="Arial Unicode MS"/>
                      </a:rPr>
                      <m:t>𝜑</m:t>
                    </m:r>
                  </m:oMath>
                </a14:m>
                <a:r>
                  <a:rPr lang="en-US" sz="2400" b="1" dirty="0">
                    <a:solidFill>
                      <a:srgbClr val="000000"/>
                    </a:solidFill>
                    <a:effectLst/>
                    <a:latin typeface="Times New Roman" panose="02020603050405020304" pitchFamily="18" charset="0"/>
                    <a:ea typeface="Arial Unicode MS"/>
                  </a:rPr>
                  <a:t> = charge/radius)</a:t>
                </a:r>
                <a:r>
                  <a:rPr lang="en-IN" sz="2400" dirty="0">
                    <a:solidFill>
                      <a:srgbClr val="000000"/>
                    </a:solidFill>
                    <a:effectLst/>
                    <a:latin typeface="Times New Roman" panose="02020603050405020304" pitchFamily="18" charset="0"/>
                    <a:ea typeface="Times New Roman" panose="02020603050405020304" pitchFamily="18" charset="0"/>
                  </a:rPr>
                  <a:t>. All lanthanide ions have nearly similar sizes and charges due to lanthanide contraction, which makes them equivalent in all other respects. Thus, separating lanthanides from one another is quite difficult.</a:t>
                </a:r>
              </a:p>
              <a:p>
                <a:pPr indent="228600" algn="just">
                  <a:lnSpc>
                    <a:spcPct val="107000"/>
                  </a:lnSpc>
                  <a:spcAft>
                    <a:spcPts val="800"/>
                  </a:spcAft>
                </a:pPr>
                <a:endParaRPr lang="en-IN" sz="800" dirty="0">
                  <a:solidFill>
                    <a:srgbClr val="000000"/>
                  </a:solidFill>
                  <a:latin typeface="Times New Roman" panose="02020603050405020304" pitchFamily="18" charset="0"/>
                  <a:ea typeface="Arial Unicode MS"/>
                </a:endParaRPr>
              </a:p>
              <a:p>
                <a:pPr algn="just">
                  <a:lnSpc>
                    <a:spcPct val="107000"/>
                  </a:lnSpc>
                </a:pPr>
                <a:r>
                  <a:rPr lang="en-IN" sz="2400" b="1" i="1" dirty="0">
                    <a:solidFill>
                      <a:srgbClr val="FF0000"/>
                    </a:solidFill>
                    <a:effectLst/>
                    <a:latin typeface="Cambria" panose="02040503050406030204" pitchFamily="18" charset="0"/>
                    <a:ea typeface="Times New Roman" panose="02020603050405020304" pitchFamily="18" charset="0"/>
                  </a:rPr>
                  <a:t>9. Occurrence of Yttrium (</a:t>
                </a:r>
                <a:r>
                  <a:rPr lang="en-IN" sz="2400" b="1" i="1" baseline="-25000" dirty="0">
                    <a:solidFill>
                      <a:srgbClr val="FF0000"/>
                    </a:solidFill>
                    <a:effectLst/>
                    <a:latin typeface="Cambria" panose="02040503050406030204" pitchFamily="18" charset="0"/>
                    <a:ea typeface="Times New Roman" panose="02020603050405020304" pitchFamily="18" charset="0"/>
                  </a:rPr>
                  <a:t>39</a:t>
                </a:r>
                <a:r>
                  <a:rPr lang="en-IN" sz="2400" b="1" i="1" dirty="0">
                    <a:solidFill>
                      <a:srgbClr val="FF0000"/>
                    </a:solidFill>
                    <a:effectLst/>
                    <a:latin typeface="Cambria" panose="02040503050406030204" pitchFamily="18" charset="0"/>
                    <a:ea typeface="Times New Roman" panose="02020603050405020304" pitchFamily="18" charset="0"/>
                  </a:rPr>
                  <a:t>Y) with the Lanthanides</a:t>
                </a:r>
                <a:endParaRPr lang="en-IN" sz="2400" dirty="0">
                  <a:solidFill>
                    <a:srgbClr val="FF0000"/>
                  </a:solidFill>
                  <a:effectLst/>
                  <a:latin typeface="Times New Roman" panose="02020603050405020304" pitchFamily="18" charset="0"/>
                  <a:ea typeface="Times New Roman" panose="02020603050405020304" pitchFamily="18" charset="0"/>
                </a:endParaRPr>
              </a:p>
              <a:p>
                <a:pPr indent="228600" algn="just">
                  <a:lnSpc>
                    <a:spcPct val="107000"/>
                  </a:lnSpc>
                </a:pPr>
                <a:r>
                  <a:rPr lang="en-IN" sz="2400" b="0" dirty="0">
                    <a:solidFill>
                      <a:srgbClr val="000000"/>
                    </a:solidFill>
                    <a:effectLst/>
                    <a:latin typeface="Times New Roman" panose="02020603050405020304" pitchFamily="18" charset="0"/>
                    <a:ea typeface="Times New Roman" panose="02020603050405020304" pitchFamily="18" charset="0"/>
                  </a:rPr>
                  <a:t>As the size of yttrium </a:t>
                </a:r>
                <a:r>
                  <a:rPr lang="en-IN" sz="2400" b="0" baseline="-25000" dirty="0">
                    <a:solidFill>
                      <a:srgbClr val="000000"/>
                    </a:solidFill>
                    <a:effectLst/>
                    <a:latin typeface="Times New Roman" panose="02020603050405020304" pitchFamily="18" charset="0"/>
                    <a:ea typeface="Times New Roman" panose="02020603050405020304" pitchFamily="18" charset="0"/>
                  </a:rPr>
                  <a:t>39</a:t>
                </a:r>
                <a:r>
                  <a:rPr lang="en-IN" sz="2400" b="0" dirty="0">
                    <a:solidFill>
                      <a:srgbClr val="000000"/>
                    </a:solidFill>
                    <a:effectLst/>
                    <a:latin typeface="Times New Roman" panose="02020603050405020304" pitchFamily="18" charset="0"/>
                    <a:ea typeface="Times New Roman" panose="02020603050405020304" pitchFamily="18" charset="0"/>
                  </a:rPr>
                  <a:t>Y is very much comparable with those of the members of the lanthanide series, its ionic potential </a:t>
                </a:r>
                <a14:m>
                  <m:oMath xmlns:m="http://schemas.openxmlformats.org/officeDocument/2006/math">
                    <m:r>
                      <a:rPr lang="en-IN" sz="2400" b="1" i="1">
                        <a:solidFill>
                          <a:srgbClr val="000000"/>
                        </a:solidFill>
                        <a:effectLst/>
                        <a:latin typeface="Cambria Math" panose="02040503050406030204" pitchFamily="18" charset="0"/>
                        <a:ea typeface="Times New Roman" panose="02020603050405020304" pitchFamily="18" charset="0"/>
                      </a:rPr>
                      <m:t>𝝋</m:t>
                    </m:r>
                  </m:oMath>
                </a14:m>
                <a:r>
                  <a:rPr lang="en-IN" sz="2400" b="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IN" sz="2400" b="1" i="1">
                        <a:solidFill>
                          <a:srgbClr val="000000"/>
                        </a:solidFill>
                        <a:effectLst/>
                        <a:latin typeface="Cambria Math" panose="02040503050406030204" pitchFamily="18" charset="0"/>
                        <a:ea typeface="Times New Roman" panose="02020603050405020304" pitchFamily="18" charset="0"/>
                      </a:rPr>
                      <m:t>𝝋</m:t>
                    </m:r>
                  </m:oMath>
                </a14:m>
                <a:r>
                  <a:rPr lang="en-IN" sz="2400" b="0" dirty="0">
                    <a:solidFill>
                      <a:srgbClr val="000000"/>
                    </a:solidFill>
                    <a:effectLst/>
                    <a:latin typeface="Times New Roman" panose="02020603050405020304" pitchFamily="18" charset="0"/>
                    <a:ea typeface="Times New Roman" panose="02020603050405020304" pitchFamily="18" charset="0"/>
                  </a:rPr>
                  <a:t> = charge/radius) is very much comparable to those of lanthanides. Consequently, it is very much chemically similar with the lanthanides. This is why, Y often occurs in nature with the lanthanides.</a:t>
                </a:r>
                <a:endParaRPr lang="en-IN" sz="2400" b="1"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F35DC494-1FAA-7D44-D5C8-A8B4357A1D9F}"/>
                  </a:ext>
                </a:extLst>
              </p:cNvPr>
              <p:cNvSpPr txBox="1">
                <a:spLocks noRot="1" noChangeAspect="1" noMove="1" noResize="1" noEditPoints="1" noAdjustHandles="1" noChangeArrowheads="1" noChangeShapeType="1" noTextEdit="1"/>
              </p:cNvSpPr>
              <p:nvPr/>
            </p:nvSpPr>
            <p:spPr>
              <a:xfrm>
                <a:off x="457200" y="149959"/>
                <a:ext cx="8305800" cy="6437340"/>
              </a:xfrm>
              <a:prstGeom prst="rect">
                <a:avLst/>
              </a:prstGeom>
              <a:blipFill>
                <a:blip r:embed="rId2"/>
                <a:stretch>
                  <a:fillRect l="-1101" t="-758" r="-1027"/>
                </a:stretch>
              </a:blipFill>
            </p:spPr>
            <p:txBody>
              <a:bodyPr/>
              <a:lstStyle/>
              <a:p>
                <a:r>
                  <a:rPr lang="en-IN">
                    <a:noFill/>
                  </a:rPr>
                  <a:t> </a:t>
                </a:r>
              </a:p>
            </p:txBody>
          </p:sp>
        </mc:Fallback>
      </mc:AlternateContent>
    </p:spTree>
    <p:extLst>
      <p:ext uri="{BB962C8B-B14F-4D97-AF65-F5344CB8AC3E}">
        <p14:creationId xmlns:p14="http://schemas.microsoft.com/office/powerpoint/2010/main" val="1052144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40D205E-7A16-18BA-441E-90368A3ADEA1}"/>
                  </a:ext>
                </a:extLst>
              </p:cNvPr>
              <p:cNvSpPr txBox="1"/>
              <p:nvPr/>
            </p:nvSpPr>
            <p:spPr>
              <a:xfrm>
                <a:off x="457200" y="74195"/>
                <a:ext cx="8305800" cy="6771597"/>
              </a:xfrm>
              <a:prstGeom prst="rect">
                <a:avLst/>
              </a:prstGeom>
              <a:noFill/>
            </p:spPr>
            <p:txBody>
              <a:bodyPr wrap="square">
                <a:spAutoFit/>
              </a:bodyPr>
              <a:lstStyle/>
              <a:p>
                <a:pPr algn="ctr"/>
                <a:r>
                  <a:rPr lang="en-IN" sz="2400" b="1" dirty="0">
                    <a:solidFill>
                      <a:srgbClr val="C00000"/>
                    </a:solidFill>
                    <a:effectLst/>
                    <a:latin typeface="Cambria" panose="02040503050406030204" pitchFamily="18" charset="0"/>
                    <a:ea typeface="Times New Roman" panose="02020603050405020304" pitchFamily="18" charset="0"/>
                  </a:rPr>
                  <a:t>Effect of Lanthanide Contraction</a:t>
                </a:r>
              </a:p>
              <a:p>
                <a:pPr algn="ctr"/>
                <a:endParaRPr lang="en-IN" sz="800" b="1" dirty="0">
                  <a:solidFill>
                    <a:srgbClr val="C00000"/>
                  </a:solidFill>
                  <a:effectLst/>
                  <a:latin typeface="Cambria" panose="02040503050406030204" pitchFamily="18" charset="0"/>
                  <a:ea typeface="Times New Roman" panose="02020603050405020304" pitchFamily="18" charset="0"/>
                </a:endParaRPr>
              </a:p>
              <a:p>
                <a:pPr marL="285750" indent="-285750">
                  <a:buFont typeface="Arial" panose="020B0604020202020204" pitchFamily="34" charset="0"/>
                  <a:buChar char="•"/>
                </a:pPr>
                <a:r>
                  <a:rPr lang="en-US" sz="2200" kern="0" dirty="0">
                    <a:solidFill>
                      <a:srgbClr val="000000"/>
                    </a:solidFill>
                    <a:latin typeface="Times New Roman" panose="02020603050405020304" pitchFamily="18" charset="0"/>
                    <a:ea typeface="Arial Unicode MS"/>
                    <a:cs typeface="Times New Roman" panose="02020603050405020304" pitchFamily="18" charset="0"/>
                  </a:rPr>
                  <a:t>A</a:t>
                </a:r>
                <a:r>
                  <a:rPr lang="en-US" sz="2200" kern="0" dirty="0">
                    <a:solidFill>
                      <a:srgbClr val="000000"/>
                    </a:solidFill>
                    <a:effectLst/>
                    <a:latin typeface="Times New Roman" panose="02020603050405020304" pitchFamily="18" charset="0"/>
                    <a:ea typeface="Arial Unicode MS"/>
                    <a:cs typeface="Times New Roman" panose="02020603050405020304" pitchFamily="18" charset="0"/>
                  </a:rPr>
                  <a:t>t period 6 from left (gr. 13) to right (gr. 18) atomic radii becomes almost the same for </a:t>
                </a:r>
                <a:r>
                  <a:rPr lang="en-US" sz="2200" kern="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lanthanide contraction.</a:t>
                </a:r>
              </a:p>
              <a:p>
                <a:endParaRPr lang="en-US" sz="2200" kern="0" dirty="0">
                  <a:solidFill>
                    <a:srgbClr val="000000"/>
                  </a:solidFill>
                  <a:latin typeface="Times New Roman" panose="02020603050405020304" pitchFamily="18" charset="0"/>
                  <a:cs typeface="Times New Roman" panose="02020603050405020304" pitchFamily="18" charset="0"/>
                </a:endParaRPr>
              </a:p>
              <a:p>
                <a:pPr marL="285750" indent="-285750" algn="just">
                  <a:lnSpc>
                    <a:spcPct val="107000"/>
                  </a:lnSpc>
                  <a:buFont typeface="Arial" panose="020B0604020202020204" pitchFamily="34" charset="0"/>
                  <a:buChar char="•"/>
                </a:pPr>
                <a:r>
                  <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p-block elements from period 5 to period 6 atomic radius increases very slightly for the introduction of an additional 4f</a:t>
                </a:r>
                <a:r>
                  <a:rPr lang="en-IN" sz="2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level. Now shielding of 4f</a:t>
                </a:r>
                <a:r>
                  <a:rPr lang="en-IN" sz="2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&lt; 5d</a:t>
                </a:r>
                <a:r>
                  <a:rPr lang="en-IN" sz="2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level. Therefore, size of p-block elements of period 6 decreases significantly. This is called </a:t>
                </a:r>
                <a:r>
                  <a:rPr lang="en-IN" sz="2200" b="1"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lanthanide contraction.</a:t>
                </a:r>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Ex. atomic radii of In (1.44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rPr>
                      <m:t>×</m:t>
                    </m:r>
                    <m:sSup>
                      <m:sSupPr>
                        <m:ctrlPr>
                          <a:rPr lang="en-IN" sz="2200" i="1">
                            <a:solidFill>
                              <a:srgbClr val="000000"/>
                            </a:solidFill>
                            <a:effectLst/>
                            <a:latin typeface="Cambria Math" panose="02040503050406030204" pitchFamily="18" charset="0"/>
                            <a:ea typeface="Symbol" panose="05050102010706020507" pitchFamily="18" charset="2"/>
                          </a:rPr>
                        </m:ctrlPr>
                      </m:sSupPr>
                      <m:e>
                        <m:r>
                          <a:rPr lang="en-IN" sz="2200" i="1">
                            <a:solidFill>
                              <a:srgbClr val="000000"/>
                            </a:solidFill>
                            <a:effectLst/>
                            <a:latin typeface="Cambria Math" panose="02040503050406030204" pitchFamily="18" charset="0"/>
                            <a:ea typeface="Symbol" panose="05050102010706020507" pitchFamily="18" charset="2"/>
                          </a:rPr>
                          <m:t>10</m:t>
                        </m:r>
                      </m:e>
                      <m:sup>
                        <m:r>
                          <a:rPr lang="en-IN" sz="2200" i="1">
                            <a:solidFill>
                              <a:srgbClr val="000000"/>
                            </a:solidFill>
                            <a:effectLst/>
                            <a:latin typeface="Cambria Math" panose="02040503050406030204" pitchFamily="18" charset="0"/>
                            <a:ea typeface="Symbol" panose="05050102010706020507" pitchFamily="18" charset="2"/>
                          </a:rPr>
                          <m:t>−10</m:t>
                        </m:r>
                      </m:sup>
                    </m:sSup>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m) &lt; Tl (1.48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rPr>
                      <m:t>×</m:t>
                    </m:r>
                    <m:sSup>
                      <m:sSupPr>
                        <m:ctrlPr>
                          <a:rPr lang="en-IN" sz="2200" i="1">
                            <a:solidFill>
                              <a:srgbClr val="000000"/>
                            </a:solidFill>
                            <a:effectLst/>
                            <a:latin typeface="Cambria Math" panose="02040503050406030204" pitchFamily="18" charset="0"/>
                            <a:ea typeface="Symbol" panose="05050102010706020507" pitchFamily="18" charset="2"/>
                          </a:rPr>
                        </m:ctrlPr>
                      </m:sSupPr>
                      <m:e>
                        <m:r>
                          <a:rPr lang="en-IN" sz="2200" i="1">
                            <a:solidFill>
                              <a:srgbClr val="000000"/>
                            </a:solidFill>
                            <a:effectLst/>
                            <a:latin typeface="Cambria Math" panose="02040503050406030204" pitchFamily="18" charset="0"/>
                            <a:ea typeface="Symbol" panose="05050102010706020507" pitchFamily="18" charset="2"/>
                          </a:rPr>
                          <m:t>10</m:t>
                        </m:r>
                      </m:e>
                      <m:sup>
                        <m:r>
                          <a:rPr lang="en-IN" sz="2200" i="1">
                            <a:solidFill>
                              <a:srgbClr val="000000"/>
                            </a:solidFill>
                            <a:effectLst/>
                            <a:latin typeface="Cambria Math" panose="02040503050406030204" pitchFamily="18" charset="0"/>
                            <a:ea typeface="Symbol" panose="05050102010706020507" pitchFamily="18" charset="2"/>
                          </a:rPr>
                          <m:t>−10</m:t>
                        </m:r>
                      </m:sup>
                    </m:sSup>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m); Sn (1.41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rPr>
                      <m:t>×</m:t>
                    </m:r>
                    <m:sSup>
                      <m:sSupPr>
                        <m:ctrlPr>
                          <a:rPr lang="en-IN" sz="2200" i="1">
                            <a:solidFill>
                              <a:srgbClr val="000000"/>
                            </a:solidFill>
                            <a:effectLst/>
                            <a:latin typeface="Cambria Math" panose="02040503050406030204" pitchFamily="18" charset="0"/>
                            <a:ea typeface="Symbol" panose="05050102010706020507" pitchFamily="18" charset="2"/>
                          </a:rPr>
                        </m:ctrlPr>
                      </m:sSupPr>
                      <m:e>
                        <m:r>
                          <a:rPr lang="en-IN" sz="2200" i="1">
                            <a:solidFill>
                              <a:srgbClr val="000000"/>
                            </a:solidFill>
                            <a:effectLst/>
                            <a:latin typeface="Cambria Math" panose="02040503050406030204" pitchFamily="18" charset="0"/>
                            <a:ea typeface="Symbol" panose="05050102010706020507" pitchFamily="18" charset="2"/>
                          </a:rPr>
                          <m:t>10</m:t>
                        </m:r>
                      </m:e>
                      <m:sup>
                        <m:r>
                          <a:rPr lang="en-IN" sz="2200" i="1">
                            <a:solidFill>
                              <a:srgbClr val="000000"/>
                            </a:solidFill>
                            <a:effectLst/>
                            <a:latin typeface="Cambria Math" panose="02040503050406030204" pitchFamily="18" charset="0"/>
                            <a:ea typeface="Symbol" panose="05050102010706020507" pitchFamily="18" charset="2"/>
                          </a:rPr>
                          <m:t>−10</m:t>
                        </m:r>
                      </m:sup>
                    </m:sSup>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m) &lt; Pb (1.47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rPr>
                      <m:t>×</m:t>
                    </m:r>
                    <m:sSup>
                      <m:sSupPr>
                        <m:ctrlPr>
                          <a:rPr lang="en-IN" sz="2200" i="1">
                            <a:solidFill>
                              <a:srgbClr val="000000"/>
                            </a:solidFill>
                            <a:effectLst/>
                            <a:latin typeface="Cambria Math" panose="02040503050406030204" pitchFamily="18" charset="0"/>
                            <a:ea typeface="Symbol" panose="05050102010706020507" pitchFamily="18" charset="2"/>
                          </a:rPr>
                        </m:ctrlPr>
                      </m:sSupPr>
                      <m:e>
                        <m:r>
                          <a:rPr lang="en-IN" sz="2200" i="1">
                            <a:solidFill>
                              <a:srgbClr val="000000"/>
                            </a:solidFill>
                            <a:effectLst/>
                            <a:latin typeface="Cambria Math" panose="02040503050406030204" pitchFamily="18" charset="0"/>
                            <a:ea typeface="Symbol" panose="05050102010706020507" pitchFamily="18" charset="2"/>
                          </a:rPr>
                          <m:t>10</m:t>
                        </m:r>
                      </m:e>
                      <m:sup>
                        <m:r>
                          <a:rPr lang="en-IN" sz="2200" i="1">
                            <a:solidFill>
                              <a:srgbClr val="000000"/>
                            </a:solidFill>
                            <a:effectLst/>
                            <a:latin typeface="Cambria Math" panose="02040503050406030204" pitchFamily="18" charset="0"/>
                            <a:ea typeface="Symbol" panose="05050102010706020507" pitchFamily="18" charset="2"/>
                          </a:rPr>
                          <m:t>−10</m:t>
                        </m:r>
                      </m:sup>
                    </m:sSup>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m).</a:t>
                </a:r>
                <a:endParaRPr lang="en-I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pPr>
                <a:endParaRPr lang="en-IN"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07000"/>
                  </a:lnSpc>
                  <a:buFont typeface="Arial" panose="020B0604020202020204" pitchFamily="34" charset="0"/>
                  <a:buChar char="•"/>
                </a:pPr>
                <a:r>
                  <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p-block elements from period 6 to period 7 atomic radius increases very slightly for </a:t>
                </a:r>
                <a:r>
                  <a:rPr lang="en-IN" sz="2200" b="1"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actinide contraction</a:t>
                </a:r>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a:t>
                </a:r>
                <a:endParaRPr lang="en-I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100" kern="0"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d-block elements from period 5 (4d) to period 6 (5d) atomic radius becomes same for the introduction of an additional 4f</a:t>
                </a:r>
                <a:r>
                  <a:rPr lang="en-IN" sz="2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level. Now shielding of 4f</a:t>
                </a:r>
                <a:r>
                  <a:rPr lang="en-IN" sz="2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&lt; 5d</a:t>
                </a:r>
                <a:r>
                  <a:rPr lang="en-IN" sz="2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en-IN"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level. </a:t>
                </a:r>
                <a:r>
                  <a:rPr lang="en-IN"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This is called </a:t>
                </a:r>
                <a:r>
                  <a:rPr lang="en-IN" sz="2200" b="1"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Lanthanide contraction</a:t>
                </a:r>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Ex. atomic radii of Zr (1.45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m:t>
                    </m:r>
                    <m:sSup>
                      <m:sSupPr>
                        <m:ctrlP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ctrlPr>
                      </m:sSupPr>
                      <m:e>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10</m:t>
                        </m:r>
                      </m:e>
                      <m:sup>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−10</m:t>
                        </m:r>
                      </m:sup>
                    </m:sSup>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m)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m:t>
                    </m:r>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Hf (1.44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m:t>
                    </m:r>
                    <m:sSup>
                      <m:sSupPr>
                        <m:ctrlP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ctrlPr>
                      </m:sSupPr>
                      <m:e>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10</m:t>
                        </m:r>
                      </m:e>
                      <m:sup>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−10</m:t>
                        </m:r>
                      </m:sup>
                    </m:sSup>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m); Ru (1.25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m:t>
                    </m:r>
                    <m:sSup>
                      <m:sSupPr>
                        <m:ctrlP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ctrlPr>
                      </m:sSupPr>
                      <m:e>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10</m:t>
                        </m:r>
                      </m:e>
                      <m:sup>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−10</m:t>
                        </m:r>
                      </m:sup>
                    </m:sSup>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m)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m:t>
                    </m:r>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a:t>
                </a:r>
                <a:r>
                  <a:rPr lang="en-IN" sz="2200" dirty="0" err="1">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Os</a:t>
                </a:r>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(1.26 </a:t>
                </a:r>
                <a14:m>
                  <m:oMath xmlns:m="http://schemas.openxmlformats.org/officeDocument/2006/math">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m:t>
                    </m:r>
                    <m:sSup>
                      <m:sSupPr>
                        <m:ctrlP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ctrlPr>
                      </m:sSupPr>
                      <m:e>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10</m:t>
                        </m:r>
                      </m:e>
                      <m:sup>
                        <m:r>
                          <a:rPr lang="en-IN" sz="2200" i="1">
                            <a:solidFill>
                              <a:srgbClr val="000000"/>
                            </a:solidFill>
                            <a:effectLst/>
                            <a:latin typeface="Cambria Math" panose="02040503050406030204" pitchFamily="18" charset="0"/>
                            <a:ea typeface="Symbol" panose="05050102010706020507" pitchFamily="18" charset="2"/>
                            <a:cs typeface="Times New Roman" panose="02020603050405020304" pitchFamily="18" charset="0"/>
                          </a:rPr>
                          <m:t>−10</m:t>
                        </m:r>
                      </m:sup>
                    </m:sSup>
                  </m:oMath>
                </a14:m>
                <a:r>
                  <a:rPr lang="en-IN" sz="2200" dirty="0">
                    <a:solidFill>
                      <a:srgbClr val="000000"/>
                    </a:solidFill>
                    <a:effectLst/>
                    <a:latin typeface="Times New Roman" panose="02020603050405020304" pitchFamily="18" charset="0"/>
                    <a:ea typeface="Symbol" panose="05050102010706020507" pitchFamily="18" charset="2"/>
                    <a:cs typeface="Times New Roman" panose="02020603050405020304" pitchFamily="18" charset="0"/>
                  </a:rPr>
                  <a:t> m). </a:t>
                </a:r>
                <a:endParaRPr lang="en-IN"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040D205E-7A16-18BA-441E-90368A3ADEA1}"/>
                  </a:ext>
                </a:extLst>
              </p:cNvPr>
              <p:cNvSpPr txBox="1">
                <a:spLocks noRot="1" noChangeAspect="1" noMove="1" noResize="1" noEditPoints="1" noAdjustHandles="1" noChangeArrowheads="1" noChangeShapeType="1" noTextEdit="1"/>
              </p:cNvSpPr>
              <p:nvPr/>
            </p:nvSpPr>
            <p:spPr>
              <a:xfrm>
                <a:off x="457200" y="74195"/>
                <a:ext cx="8305800" cy="6771597"/>
              </a:xfrm>
              <a:prstGeom prst="rect">
                <a:avLst/>
              </a:prstGeom>
              <a:blipFill>
                <a:blip r:embed="rId2"/>
                <a:stretch>
                  <a:fillRect l="-807" t="-720" r="-1467"/>
                </a:stretch>
              </a:blipFill>
            </p:spPr>
            <p:txBody>
              <a:bodyPr/>
              <a:lstStyle/>
              <a:p>
                <a:r>
                  <a:rPr lang="en-IN">
                    <a:noFill/>
                  </a:rPr>
                  <a:t> </a:t>
                </a:r>
              </a:p>
            </p:txBody>
          </p:sp>
        </mc:Fallback>
      </mc:AlternateContent>
    </p:spTree>
    <p:extLst>
      <p:ext uri="{BB962C8B-B14F-4D97-AF65-F5344CB8AC3E}">
        <p14:creationId xmlns:p14="http://schemas.microsoft.com/office/powerpoint/2010/main" val="840616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6BBA194-11DB-9194-2B9A-6ED149A44DE8}"/>
                  </a:ext>
                </a:extLst>
              </p:cNvPr>
              <p:cNvSpPr txBox="1"/>
              <p:nvPr/>
            </p:nvSpPr>
            <p:spPr>
              <a:xfrm>
                <a:off x="381000" y="152400"/>
                <a:ext cx="8305800" cy="6924973"/>
              </a:xfrm>
              <a:prstGeom prst="rect">
                <a:avLst/>
              </a:prstGeom>
              <a:noFill/>
            </p:spPr>
            <p:txBody>
              <a:bodyPr wrap="square">
                <a:spAutoFit/>
              </a:bodyPr>
              <a:lstStyle/>
              <a:p>
                <a:pPr algn="ctr"/>
                <a:r>
                  <a:rPr lang="en-US" sz="2700" b="1" i="0" dirty="0">
                    <a:solidFill>
                      <a:srgbClr val="C00000"/>
                    </a:solidFill>
                    <a:effectLst/>
                    <a:highlight>
                      <a:srgbClr val="FFFFFF"/>
                    </a:highlight>
                    <a:latin typeface="Open Sans" panose="020B0606030504020204" pitchFamily="34" charset="0"/>
                  </a:rPr>
                  <a:t>Oxidation States</a:t>
                </a:r>
              </a:p>
              <a:p>
                <a:pPr algn="ctr"/>
                <a:endParaRPr lang="en-US" sz="1200" b="1" i="0" dirty="0">
                  <a:solidFill>
                    <a:srgbClr val="C00000"/>
                  </a:solidFill>
                  <a:effectLst/>
                  <a:highlight>
                    <a:srgbClr val="FFFFFF"/>
                  </a:highlight>
                  <a:latin typeface="Open Sans" panose="020B0606030504020204" pitchFamily="34" charset="0"/>
                </a:endParaRPr>
              </a:p>
              <a:p>
                <a:pPr marL="457200" indent="-457200" algn="just">
                  <a:buAutoNum type="arabicPeriod"/>
                </a:pPr>
                <a:r>
                  <a:rPr lang="en-IN" sz="2700" b="1" i="0" dirty="0">
                    <a:effectLst/>
                    <a:highlight>
                      <a:srgbClr val="FFFFFF"/>
                    </a:highlight>
                    <a:latin typeface="Open Sans" panose="020B0606030504020204" pitchFamily="34" charset="0"/>
                  </a:rPr>
                  <a:t>+3 is the stable oxidation state of all lanthanides.</a:t>
                </a:r>
              </a:p>
              <a:p>
                <a:pPr algn="just"/>
                <a:endParaRPr lang="en-IN" sz="1200" b="1" i="0" dirty="0">
                  <a:effectLst/>
                  <a:highlight>
                    <a:srgbClr val="FFFFFF"/>
                  </a:highlight>
                  <a:latin typeface="Open Sans" panose="020B0606030504020204" pitchFamily="34" charset="0"/>
                </a:endParaRPr>
              </a:p>
              <a:p>
                <a:pPr algn="just"/>
                <a:r>
                  <a:rPr lang="en-IN" sz="2700" b="1" dirty="0">
                    <a:highlight>
                      <a:srgbClr val="FFFFFF"/>
                    </a:highlight>
                    <a:latin typeface="Open Sans" panose="020B0606030504020204" pitchFamily="34" charset="0"/>
                  </a:rPr>
                  <a:t>2. Some lanthanides unstable in +2 &amp; +4 O.S. They want to transfer into +3 OS. Ex</a:t>
                </a:r>
                <a:r>
                  <a:rPr lang="as-IN" sz="2700" b="1" i="0" dirty="0">
                    <a:effectLst/>
                    <a:highlight>
                      <a:srgbClr val="FFFFFF"/>
                    </a:highlight>
                    <a:latin typeface="Open Sans" panose="020B0606030504020204" pitchFamily="34" charset="0"/>
                  </a:rPr>
                  <a:t>- </a:t>
                </a:r>
                <a:endParaRPr lang="en-IN" sz="2700" b="1" i="0" dirty="0">
                  <a:effectLst/>
                  <a:highlight>
                    <a:srgbClr val="FFFFFF"/>
                  </a:highlight>
                  <a:latin typeface="Open Sans" panose="020B0606030504020204" pitchFamily="34" charset="0"/>
                </a:endParaRPr>
              </a:p>
              <a:p>
                <a:pPr marL="514350" indent="-514350" algn="just">
                  <a:buAutoNum type="romanLcParenBoth"/>
                </a:pPr>
                <a:r>
                  <a:rPr lang="en-US" sz="2700" b="1" i="0" dirty="0">
                    <a:effectLst/>
                    <a:highlight>
                      <a:srgbClr val="FFFFFF"/>
                    </a:highlight>
                    <a:latin typeface="Open Sans" panose="020B0606030504020204" pitchFamily="34" charset="0"/>
                  </a:rPr>
                  <a:t>Ce</a:t>
                </a:r>
                <a:r>
                  <a:rPr lang="en-US" sz="2700" b="1" i="0" baseline="30000" dirty="0">
                    <a:effectLst/>
                    <a:highlight>
                      <a:srgbClr val="FFFFFF"/>
                    </a:highlight>
                    <a:latin typeface="Open Sans" panose="020B0606030504020204" pitchFamily="34" charset="0"/>
                  </a:rPr>
                  <a:t>4+</a:t>
                </a:r>
                <a:r>
                  <a:rPr lang="en-US" sz="2700" b="1" i="0" dirty="0">
                    <a:effectLst/>
                    <a:highlight>
                      <a:srgbClr val="FFFFFF"/>
                    </a:highlight>
                    <a:latin typeface="Open Sans" panose="020B0606030504020204" pitchFamily="34" charset="0"/>
                  </a:rPr>
                  <a:t> + Fe</a:t>
                </a:r>
                <a:r>
                  <a:rPr lang="en-US" sz="2700" b="1" i="0" baseline="30000" dirty="0">
                    <a:effectLst/>
                    <a:highlight>
                      <a:srgbClr val="FFFFFF"/>
                    </a:highlight>
                    <a:latin typeface="Open Sans" panose="020B0606030504020204" pitchFamily="34" charset="0"/>
                  </a:rPr>
                  <a:t>2+</a:t>
                </a:r>
                <a:r>
                  <a:rPr lang="en-US" sz="2700" b="1" i="0" dirty="0">
                    <a:effectLst/>
                    <a:highlight>
                      <a:srgbClr val="FFFFFF"/>
                    </a:highlight>
                    <a:latin typeface="Open Sans" panose="020B0606030504020204" pitchFamily="34" charset="0"/>
                  </a:rPr>
                  <a:t> </a:t>
                </a:r>
                <a14:m>
                  <m:oMath xmlns:m="http://schemas.openxmlformats.org/officeDocument/2006/math">
                    <m:r>
                      <a:rPr lang="en-US" sz="2700" b="1" i="1" smtClean="0">
                        <a:effectLst/>
                        <a:highlight>
                          <a:srgbClr val="FFFFFF"/>
                        </a:highlight>
                        <a:latin typeface="Cambria Math" panose="02040503050406030204" pitchFamily="18" charset="0"/>
                        <a:ea typeface="Cambria Math" panose="02040503050406030204" pitchFamily="18" charset="0"/>
                      </a:rPr>
                      <m:t>→</m:t>
                    </m:r>
                  </m:oMath>
                </a14:m>
                <a:r>
                  <a:rPr lang="en-US" sz="2700" b="1" i="0" dirty="0">
                    <a:effectLst/>
                    <a:highlight>
                      <a:srgbClr val="FFFFFF"/>
                    </a:highlight>
                    <a:latin typeface="Open Sans" panose="020B0606030504020204" pitchFamily="34" charset="0"/>
                  </a:rPr>
                  <a:t> Ce³</a:t>
                </a:r>
                <a:r>
                  <a:rPr lang="en-US" sz="2700" b="1" i="0" baseline="30000" dirty="0">
                    <a:effectLst/>
                    <a:highlight>
                      <a:srgbClr val="FFFFFF"/>
                    </a:highlight>
                    <a:latin typeface="Open Sans" panose="020B0606030504020204" pitchFamily="34" charset="0"/>
                  </a:rPr>
                  <a:t>+ </a:t>
                </a:r>
                <a:r>
                  <a:rPr lang="en-US" sz="2700" b="1" i="0" dirty="0">
                    <a:effectLst/>
                    <a:highlight>
                      <a:srgbClr val="FFFFFF"/>
                    </a:highlight>
                    <a:latin typeface="Open Sans" panose="020B0606030504020204" pitchFamily="34" charset="0"/>
                  </a:rPr>
                  <a:t>+ Fe</a:t>
                </a:r>
                <a:r>
                  <a:rPr lang="en-US" sz="2700" b="1" i="0" baseline="30000" dirty="0">
                    <a:effectLst/>
                    <a:highlight>
                      <a:srgbClr val="FFFFFF"/>
                    </a:highlight>
                    <a:latin typeface="Open Sans" panose="020B0606030504020204" pitchFamily="34" charset="0"/>
                  </a:rPr>
                  <a:t>3+</a:t>
                </a:r>
                <a:r>
                  <a:rPr lang="en-US" sz="2700" b="1" i="0" dirty="0">
                    <a:effectLst/>
                    <a:highlight>
                      <a:srgbClr val="FFFFFF"/>
                    </a:highlight>
                    <a:latin typeface="Open Sans" panose="020B0606030504020204" pitchFamily="34" charset="0"/>
                  </a:rPr>
                  <a:t>; </a:t>
                </a:r>
              </a:p>
              <a:p>
                <a:pPr marL="514350" indent="-514350" algn="just">
                  <a:buAutoNum type="romanLcParenBoth"/>
                </a:pPr>
                <a:r>
                  <a:rPr lang="en-US" sz="2700" b="1" i="0" dirty="0">
                    <a:effectLst/>
                    <a:highlight>
                      <a:srgbClr val="FFFFFF"/>
                    </a:highlight>
                    <a:latin typeface="Open Sans" panose="020B0606030504020204" pitchFamily="34" charset="0"/>
                  </a:rPr>
                  <a:t>2 Sm²</a:t>
                </a:r>
                <a:r>
                  <a:rPr lang="en-US" sz="2700" b="1" i="0" baseline="30000" dirty="0">
                    <a:effectLst/>
                    <a:highlight>
                      <a:srgbClr val="FFFFFF"/>
                    </a:highlight>
                    <a:latin typeface="Open Sans" panose="020B0606030504020204" pitchFamily="34" charset="0"/>
                  </a:rPr>
                  <a:t>+ </a:t>
                </a:r>
                <a:r>
                  <a:rPr lang="en-US" sz="2700" b="1" i="0" dirty="0">
                    <a:effectLst/>
                    <a:highlight>
                      <a:srgbClr val="FFFFFF"/>
                    </a:highlight>
                    <a:latin typeface="Open Sans" panose="020B0606030504020204" pitchFamily="34" charset="0"/>
                  </a:rPr>
                  <a:t>+ 2H</a:t>
                </a:r>
                <a:r>
                  <a:rPr lang="en-US" sz="2700" b="1" i="0" baseline="-25000" dirty="0">
                    <a:effectLst/>
                    <a:highlight>
                      <a:srgbClr val="FFFFFF"/>
                    </a:highlight>
                    <a:latin typeface="Open Sans" panose="020B0606030504020204" pitchFamily="34" charset="0"/>
                  </a:rPr>
                  <a:t>2</a:t>
                </a:r>
                <a:r>
                  <a:rPr lang="en-US" sz="2700" b="1" i="0" dirty="0">
                    <a:effectLst/>
                    <a:highlight>
                      <a:srgbClr val="FFFFFF"/>
                    </a:highlight>
                    <a:latin typeface="Open Sans" panose="020B0606030504020204" pitchFamily="34" charset="0"/>
                  </a:rPr>
                  <a:t>O → 2 Sm</a:t>
                </a:r>
                <a:r>
                  <a:rPr lang="en-US" sz="2700" b="1" i="0" baseline="30000" dirty="0">
                    <a:effectLst/>
                    <a:highlight>
                      <a:srgbClr val="FFFFFF"/>
                    </a:highlight>
                    <a:latin typeface="Open Sans" panose="020B0606030504020204" pitchFamily="34" charset="0"/>
                  </a:rPr>
                  <a:t>3+</a:t>
                </a:r>
                <a:r>
                  <a:rPr lang="en-US" sz="2700" b="1" i="0" dirty="0">
                    <a:effectLst/>
                    <a:highlight>
                      <a:srgbClr val="FFFFFF"/>
                    </a:highlight>
                    <a:latin typeface="Open Sans" panose="020B0606030504020204" pitchFamily="34" charset="0"/>
                  </a:rPr>
                  <a:t> + H₂ + 2OH</a:t>
                </a:r>
                <a:r>
                  <a:rPr lang="en-US" sz="2700" b="1" i="0" baseline="30000" dirty="0">
                    <a:effectLst/>
                    <a:highlight>
                      <a:srgbClr val="FFFFFF"/>
                    </a:highlight>
                    <a:latin typeface="Open Sans" panose="020B0606030504020204" pitchFamily="34" charset="0"/>
                  </a:rPr>
                  <a:t>-</a:t>
                </a:r>
              </a:p>
              <a:p>
                <a:pPr marL="514350" indent="-514350" algn="just">
                  <a:buAutoNum type="romanLcParenBoth"/>
                </a:pPr>
                <a:r>
                  <a:rPr lang="en-IN" sz="2700" b="1" i="0" dirty="0">
                    <a:effectLst/>
                    <a:highlight>
                      <a:srgbClr val="FFFFFF"/>
                    </a:highlight>
                    <a:latin typeface="Open Sans" panose="020B0606030504020204" pitchFamily="34" charset="0"/>
                  </a:rPr>
                  <a:t> </a:t>
                </a:r>
                <a:r>
                  <a:rPr lang="as-IN" sz="2700" b="1" i="0" dirty="0">
                    <a:effectLst/>
                    <a:highlight>
                      <a:srgbClr val="FFFFFF"/>
                    </a:highlight>
                    <a:latin typeface="Open Sans" panose="020B0606030504020204" pitchFamily="34" charset="0"/>
                  </a:rPr>
                  <a:t>+2,+3</a:t>
                </a:r>
                <a:r>
                  <a:rPr lang="en-IN" sz="2700" b="1" i="0" dirty="0">
                    <a:effectLst/>
                    <a:highlight>
                      <a:srgbClr val="FFFFFF"/>
                    </a:highlight>
                    <a:latin typeface="Open Sans" panose="020B0606030504020204" pitchFamily="34" charset="0"/>
                  </a:rPr>
                  <a:t> &amp; </a:t>
                </a:r>
                <a:r>
                  <a:rPr lang="as-IN" sz="2700" b="1" i="0" dirty="0">
                    <a:effectLst/>
                    <a:highlight>
                      <a:srgbClr val="FFFFFF"/>
                    </a:highlight>
                    <a:latin typeface="Open Sans" panose="020B0606030504020204" pitchFamily="34" charset="0"/>
                  </a:rPr>
                  <a:t>+4 </a:t>
                </a:r>
                <a:r>
                  <a:rPr lang="en-IN" sz="2700" b="1" i="0" dirty="0">
                    <a:effectLst/>
                    <a:highlight>
                      <a:srgbClr val="FFFFFF"/>
                    </a:highlight>
                    <a:latin typeface="Open Sans" panose="020B0606030504020204" pitchFamily="34" charset="0"/>
                  </a:rPr>
                  <a:t>oxidation states are stable for some lanthanides. For ex.</a:t>
                </a:r>
              </a:p>
              <a:p>
                <a:pPr algn="just"/>
                <a:r>
                  <a:rPr lang="en-US" sz="2700" b="1" i="0" dirty="0">
                    <a:effectLst/>
                    <a:highlight>
                      <a:srgbClr val="FFFFFF"/>
                    </a:highlight>
                    <a:latin typeface="Open Sans" panose="020B0606030504020204" pitchFamily="34" charset="0"/>
                  </a:rPr>
                  <a:t>La</a:t>
                </a:r>
                <a:r>
                  <a:rPr lang="en-US" sz="2700" b="1" i="0" baseline="30000" dirty="0">
                    <a:effectLst/>
                    <a:highlight>
                      <a:srgbClr val="FFFFFF"/>
                    </a:highlight>
                    <a:latin typeface="Open Sans" panose="020B0606030504020204" pitchFamily="34" charset="0"/>
                  </a:rPr>
                  <a:t>+3</a:t>
                </a:r>
                <a:r>
                  <a:rPr lang="en-US" sz="2700" b="1" i="0" dirty="0">
                    <a:effectLst/>
                    <a:highlight>
                      <a:srgbClr val="FFFFFF"/>
                    </a:highlight>
                    <a:latin typeface="Open Sans" panose="020B0606030504020204" pitchFamily="34" charset="0"/>
                  </a:rPr>
                  <a:t> = [Xe] 4f</a:t>
                </a:r>
                <a:r>
                  <a:rPr lang="en-US" sz="2700" b="1" i="0" baseline="30000" dirty="0">
                    <a:effectLst/>
                    <a:highlight>
                      <a:srgbClr val="FFFFFF"/>
                    </a:highlight>
                    <a:latin typeface="Open Sans" panose="020B0606030504020204" pitchFamily="34" charset="0"/>
                  </a:rPr>
                  <a:t>0</a:t>
                </a:r>
                <a:r>
                  <a:rPr lang="en-US" sz="2700" b="1" dirty="0">
                    <a:highlight>
                      <a:srgbClr val="FFFFFF"/>
                    </a:highlight>
                    <a:latin typeface="Open Sans" panose="020B0606030504020204" pitchFamily="34" charset="0"/>
                  </a:rPr>
                  <a:t>;</a:t>
                </a:r>
                <a:r>
                  <a:rPr lang="en-US" sz="2700" b="1" i="0" dirty="0">
                    <a:effectLst/>
                    <a:highlight>
                      <a:srgbClr val="FFFFFF"/>
                    </a:highlight>
                    <a:latin typeface="Open Sans" panose="020B0606030504020204" pitchFamily="34" charset="0"/>
                  </a:rPr>
                  <a:t> Ce</a:t>
                </a:r>
                <a:r>
                  <a:rPr lang="en-US" sz="2700" b="1" i="0" baseline="30000" dirty="0">
                    <a:effectLst/>
                    <a:highlight>
                      <a:srgbClr val="FFFFFF"/>
                    </a:highlight>
                    <a:latin typeface="Open Sans" panose="020B0606030504020204" pitchFamily="34" charset="0"/>
                  </a:rPr>
                  <a:t>4+</a:t>
                </a:r>
                <a:r>
                  <a:rPr lang="en-US" sz="2700" b="1" i="0" dirty="0">
                    <a:effectLst/>
                    <a:highlight>
                      <a:srgbClr val="FFFFFF"/>
                    </a:highlight>
                    <a:latin typeface="Open Sans" panose="020B0606030504020204" pitchFamily="34" charset="0"/>
                  </a:rPr>
                  <a:t> = [Xe] 4f</a:t>
                </a:r>
                <a:r>
                  <a:rPr lang="en-US" sz="2700" b="1" i="0" baseline="30000" dirty="0">
                    <a:effectLst/>
                    <a:highlight>
                      <a:srgbClr val="FFFFFF"/>
                    </a:highlight>
                    <a:latin typeface="Open Sans" panose="020B0606030504020204" pitchFamily="34" charset="0"/>
                  </a:rPr>
                  <a:t>0</a:t>
                </a:r>
                <a:r>
                  <a:rPr lang="en-US" sz="2700" b="1" i="0" dirty="0">
                    <a:effectLst/>
                    <a:highlight>
                      <a:srgbClr val="FFFFFF"/>
                    </a:highlight>
                    <a:latin typeface="Open Sans" panose="020B0606030504020204" pitchFamily="34" charset="0"/>
                  </a:rPr>
                  <a:t>; Eu</a:t>
                </a:r>
                <a:r>
                  <a:rPr lang="en-US" sz="2700" b="1" i="0" baseline="30000" dirty="0">
                    <a:effectLst/>
                    <a:highlight>
                      <a:srgbClr val="FFFFFF"/>
                    </a:highlight>
                    <a:latin typeface="Open Sans" panose="020B0606030504020204" pitchFamily="34" charset="0"/>
                  </a:rPr>
                  <a:t>2+</a:t>
                </a:r>
                <a:r>
                  <a:rPr lang="en-US" sz="2700" b="1" i="0" dirty="0">
                    <a:effectLst/>
                    <a:highlight>
                      <a:srgbClr val="FFFFFF"/>
                    </a:highlight>
                    <a:latin typeface="Open Sans" panose="020B0606030504020204" pitchFamily="34" charset="0"/>
                  </a:rPr>
                  <a:t> = [Xe] 4f</a:t>
                </a:r>
                <a:r>
                  <a:rPr lang="en-US" sz="2700" b="1" i="0" baseline="30000" dirty="0">
                    <a:effectLst/>
                    <a:highlight>
                      <a:srgbClr val="FFFFFF"/>
                    </a:highlight>
                    <a:latin typeface="Open Sans" panose="020B0606030504020204" pitchFamily="34" charset="0"/>
                  </a:rPr>
                  <a:t>7</a:t>
                </a:r>
                <a:r>
                  <a:rPr lang="en-US" sz="2700" b="1" i="0" dirty="0">
                    <a:effectLst/>
                    <a:highlight>
                      <a:srgbClr val="FFFFFF"/>
                    </a:highlight>
                    <a:latin typeface="Open Sans" panose="020B0606030504020204" pitchFamily="34" charset="0"/>
                  </a:rPr>
                  <a:t>; </a:t>
                </a:r>
              </a:p>
              <a:p>
                <a:pPr algn="just"/>
                <a:r>
                  <a:rPr lang="en-US" sz="2700" b="1" i="0" dirty="0">
                    <a:effectLst/>
                    <a:highlight>
                      <a:srgbClr val="FFFFFF"/>
                    </a:highlight>
                    <a:latin typeface="Open Sans" panose="020B0606030504020204" pitchFamily="34" charset="0"/>
                  </a:rPr>
                  <a:t>Gd³</a:t>
                </a:r>
                <a:r>
                  <a:rPr lang="en-US" sz="2700" b="1" i="0" baseline="30000" dirty="0">
                    <a:effectLst/>
                    <a:highlight>
                      <a:srgbClr val="FFFFFF"/>
                    </a:highlight>
                    <a:latin typeface="Open Sans" panose="020B0606030504020204" pitchFamily="34" charset="0"/>
                  </a:rPr>
                  <a:t>+</a:t>
                </a:r>
                <a:r>
                  <a:rPr lang="en-US" sz="2700" b="1" i="0" dirty="0">
                    <a:effectLst/>
                    <a:highlight>
                      <a:srgbClr val="FFFFFF"/>
                    </a:highlight>
                    <a:latin typeface="Open Sans" panose="020B0606030504020204" pitchFamily="34" charset="0"/>
                  </a:rPr>
                  <a:t>= [Xe] 4f</a:t>
                </a:r>
                <a:r>
                  <a:rPr lang="en-US" sz="2700" b="1" i="0" baseline="30000" dirty="0">
                    <a:effectLst/>
                    <a:highlight>
                      <a:srgbClr val="FFFFFF"/>
                    </a:highlight>
                    <a:latin typeface="Open Sans" panose="020B0606030504020204" pitchFamily="34" charset="0"/>
                  </a:rPr>
                  <a:t>7</a:t>
                </a:r>
                <a:r>
                  <a:rPr lang="en-US" sz="2700" b="1" i="0" dirty="0">
                    <a:effectLst/>
                    <a:highlight>
                      <a:srgbClr val="FFFFFF"/>
                    </a:highlight>
                    <a:latin typeface="Open Sans" panose="020B0606030504020204" pitchFamily="34" charset="0"/>
                  </a:rPr>
                  <a:t>, Tb</a:t>
                </a:r>
                <a:r>
                  <a:rPr lang="en-US" sz="2700" b="1" i="0" baseline="30000" dirty="0">
                    <a:effectLst/>
                    <a:highlight>
                      <a:srgbClr val="FFFFFF"/>
                    </a:highlight>
                    <a:latin typeface="Open Sans" panose="020B0606030504020204" pitchFamily="34" charset="0"/>
                  </a:rPr>
                  <a:t>4+</a:t>
                </a:r>
                <a:r>
                  <a:rPr lang="en-US" sz="2700" b="1" i="0" dirty="0">
                    <a:effectLst/>
                    <a:highlight>
                      <a:srgbClr val="FFFFFF"/>
                    </a:highlight>
                    <a:latin typeface="Open Sans" panose="020B0606030504020204" pitchFamily="34" charset="0"/>
                  </a:rPr>
                  <a:t> = [Xe] 4f</a:t>
                </a:r>
                <a:r>
                  <a:rPr lang="en-US" sz="2700" b="1" i="0" baseline="30000" dirty="0">
                    <a:effectLst/>
                    <a:highlight>
                      <a:srgbClr val="FFFFFF"/>
                    </a:highlight>
                    <a:latin typeface="Open Sans" panose="020B0606030504020204" pitchFamily="34" charset="0"/>
                  </a:rPr>
                  <a:t>7</a:t>
                </a:r>
                <a:r>
                  <a:rPr lang="en-US" sz="2700" b="1" i="0" dirty="0">
                    <a:effectLst/>
                    <a:highlight>
                      <a:srgbClr val="FFFFFF"/>
                    </a:highlight>
                    <a:latin typeface="Open Sans" panose="020B0606030504020204" pitchFamily="34" charset="0"/>
                  </a:rPr>
                  <a:t>; </a:t>
                </a:r>
              </a:p>
              <a:p>
                <a:pPr algn="just"/>
                <a:r>
                  <a:rPr lang="en-US" sz="2700" b="1" i="0" dirty="0">
                    <a:effectLst/>
                    <a:highlight>
                      <a:srgbClr val="FFFFFF"/>
                    </a:highlight>
                    <a:latin typeface="Open Sans" panose="020B0606030504020204" pitchFamily="34" charset="0"/>
                  </a:rPr>
                  <a:t>Yb</a:t>
                </a:r>
                <a:r>
                  <a:rPr lang="en-US" sz="2700" b="1" i="0" baseline="30000" dirty="0">
                    <a:effectLst/>
                    <a:highlight>
                      <a:srgbClr val="FFFFFF"/>
                    </a:highlight>
                    <a:latin typeface="Open Sans" panose="020B0606030504020204" pitchFamily="34" charset="0"/>
                  </a:rPr>
                  <a:t>2+ </a:t>
                </a:r>
                <a:r>
                  <a:rPr lang="en-US" sz="2700" b="1" i="0" dirty="0">
                    <a:effectLst/>
                    <a:highlight>
                      <a:srgbClr val="FFFFFF"/>
                    </a:highlight>
                    <a:latin typeface="Open Sans" panose="020B0606030504020204" pitchFamily="34" charset="0"/>
                  </a:rPr>
                  <a:t>= [Xe] 4f</a:t>
                </a:r>
                <a:r>
                  <a:rPr lang="en-US" sz="2700" b="1" i="0" baseline="30000" dirty="0">
                    <a:effectLst/>
                    <a:highlight>
                      <a:srgbClr val="FFFFFF"/>
                    </a:highlight>
                    <a:latin typeface="Open Sans" panose="020B0606030504020204" pitchFamily="34" charset="0"/>
                  </a:rPr>
                  <a:t>7</a:t>
                </a:r>
                <a:r>
                  <a:rPr lang="en-US" sz="2700" b="1" i="0" dirty="0">
                    <a:effectLst/>
                    <a:highlight>
                      <a:srgbClr val="FFFFFF"/>
                    </a:highlight>
                    <a:latin typeface="Open Sans" panose="020B0606030504020204" pitchFamily="34" charset="0"/>
                  </a:rPr>
                  <a:t>, Lu</a:t>
                </a:r>
                <a:r>
                  <a:rPr lang="en-US" sz="2700" b="1" i="0" baseline="30000" dirty="0">
                    <a:effectLst/>
                    <a:highlight>
                      <a:srgbClr val="FFFFFF"/>
                    </a:highlight>
                    <a:latin typeface="Open Sans" panose="020B0606030504020204" pitchFamily="34" charset="0"/>
                  </a:rPr>
                  <a:t>+</a:t>
                </a:r>
                <a:r>
                  <a:rPr lang="en-US" sz="2700" b="1" i="0" dirty="0">
                    <a:effectLst/>
                    <a:highlight>
                      <a:srgbClr val="FFFFFF"/>
                    </a:highlight>
                    <a:latin typeface="Open Sans" panose="020B0606030504020204" pitchFamily="34" charset="0"/>
                  </a:rPr>
                  <a:t>³ = [Xe] 4f</a:t>
                </a:r>
                <a:r>
                  <a:rPr lang="en-US" sz="2700" b="1" i="0" baseline="30000" dirty="0">
                    <a:effectLst/>
                    <a:highlight>
                      <a:srgbClr val="FFFFFF"/>
                    </a:highlight>
                    <a:latin typeface="Open Sans" panose="020B0606030504020204" pitchFamily="34" charset="0"/>
                  </a:rPr>
                  <a:t>14</a:t>
                </a:r>
                <a:r>
                  <a:rPr lang="en-US" sz="2700" b="1" i="0" dirty="0">
                    <a:effectLst/>
                    <a:highlight>
                      <a:srgbClr val="FFFFFF"/>
                    </a:highlight>
                    <a:latin typeface="Open Sans" panose="020B0606030504020204" pitchFamily="34" charset="0"/>
                  </a:rPr>
                  <a:t> ; </a:t>
                </a:r>
                <a:endParaRPr lang="en-US" sz="2700" b="1" i="0" baseline="30000" dirty="0">
                  <a:effectLst/>
                  <a:highlight>
                    <a:srgbClr val="FFFFFF"/>
                  </a:highlight>
                  <a:latin typeface="Open Sans" panose="020B0606030504020204" pitchFamily="34" charset="0"/>
                </a:endParaRPr>
              </a:p>
              <a:p>
                <a:pPr algn="just"/>
                <a:r>
                  <a:rPr lang="en-IN" sz="2700" b="1" dirty="0">
                    <a:highlight>
                      <a:srgbClr val="FFFFFF"/>
                    </a:highlight>
                    <a:latin typeface="Open Sans" panose="020B0606030504020204" pitchFamily="34" charset="0"/>
                  </a:rPr>
                  <a:t>Empty, half filled &amp; full filled orbitals are more stable because exchange energy of them are maximum.</a:t>
                </a:r>
              </a:p>
            </p:txBody>
          </p:sp>
        </mc:Choice>
        <mc:Fallback xmlns="">
          <p:sp>
            <p:nvSpPr>
              <p:cNvPr id="3" name="TextBox 2">
                <a:extLst>
                  <a:ext uri="{FF2B5EF4-FFF2-40B4-BE49-F238E27FC236}">
                    <a16:creationId xmlns:a16="http://schemas.microsoft.com/office/drawing/2014/main" id="{16BBA194-11DB-9194-2B9A-6ED149A44DE8}"/>
                  </a:ext>
                </a:extLst>
              </p:cNvPr>
              <p:cNvSpPr txBox="1">
                <a:spLocks noRot="1" noChangeAspect="1" noMove="1" noResize="1" noEditPoints="1" noAdjustHandles="1" noChangeArrowheads="1" noChangeShapeType="1" noTextEdit="1"/>
              </p:cNvSpPr>
              <p:nvPr/>
            </p:nvSpPr>
            <p:spPr>
              <a:xfrm>
                <a:off x="381000" y="152400"/>
                <a:ext cx="8305800" cy="6924973"/>
              </a:xfrm>
              <a:prstGeom prst="rect">
                <a:avLst/>
              </a:prstGeom>
              <a:blipFill>
                <a:blip r:embed="rId2"/>
                <a:stretch>
                  <a:fillRect l="-1762" t="-880" r="-2496"/>
                </a:stretch>
              </a:blipFill>
            </p:spPr>
            <p:txBody>
              <a:bodyPr/>
              <a:lstStyle/>
              <a:p>
                <a:r>
                  <a:rPr lang="en-IN">
                    <a:noFill/>
                  </a:rPr>
                  <a:t> </a:t>
                </a:r>
              </a:p>
            </p:txBody>
          </p:sp>
        </mc:Fallback>
      </mc:AlternateContent>
    </p:spTree>
    <p:extLst>
      <p:ext uri="{BB962C8B-B14F-4D97-AF65-F5344CB8AC3E}">
        <p14:creationId xmlns:p14="http://schemas.microsoft.com/office/powerpoint/2010/main" val="3105413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BBA194-11DB-9194-2B9A-6ED149A44DE8}"/>
              </a:ext>
            </a:extLst>
          </p:cNvPr>
          <p:cNvSpPr txBox="1"/>
          <p:nvPr/>
        </p:nvSpPr>
        <p:spPr>
          <a:xfrm>
            <a:off x="381000" y="152400"/>
            <a:ext cx="8305800" cy="5262979"/>
          </a:xfrm>
          <a:prstGeom prst="rect">
            <a:avLst/>
          </a:prstGeom>
          <a:noFill/>
        </p:spPr>
        <p:txBody>
          <a:bodyPr wrap="square">
            <a:spAutoFit/>
          </a:bodyPr>
          <a:lstStyle/>
          <a:p>
            <a:pPr algn="ctr"/>
            <a:r>
              <a:rPr lang="en-US" sz="2400" b="1" i="0" dirty="0">
                <a:solidFill>
                  <a:srgbClr val="C00000"/>
                </a:solidFill>
                <a:effectLst/>
                <a:highlight>
                  <a:srgbClr val="FFFFFF"/>
                </a:highlight>
                <a:latin typeface="Open Sans" panose="020B0606030504020204" pitchFamily="34" charset="0"/>
              </a:rPr>
              <a:t>Oxidation States</a:t>
            </a:r>
            <a:endParaRPr lang="en-IN" sz="2400" b="1" i="0" dirty="0">
              <a:effectLst/>
              <a:highlight>
                <a:srgbClr val="FFFFFF"/>
              </a:highlight>
              <a:latin typeface="Open Sans" panose="020B0606030504020204" pitchFamily="34" charset="0"/>
            </a:endParaRPr>
          </a:p>
          <a:p>
            <a:pPr algn="just"/>
            <a:r>
              <a:rPr lang="en-IN" sz="2400" b="1" dirty="0">
                <a:highlight>
                  <a:srgbClr val="FFFFFF"/>
                </a:highlight>
                <a:latin typeface="Open Sans" panose="020B0606030504020204" pitchFamily="34" charset="0"/>
              </a:rPr>
              <a:t>3. For some lanthanides +2, +3 and +4 O.S. are stable though they are not empty pr half filled or full filled. For ex. </a:t>
            </a:r>
            <a:r>
              <a:rPr lang="en-US" sz="2400" b="1" i="0" dirty="0">
                <a:effectLst/>
                <a:highlight>
                  <a:srgbClr val="FFFFFF"/>
                </a:highlight>
                <a:latin typeface="Open Sans" panose="020B0606030504020204" pitchFamily="34" charset="0"/>
              </a:rPr>
              <a:t>Ce</a:t>
            </a:r>
            <a:r>
              <a:rPr lang="en-US" sz="2400" b="1" i="0" baseline="30000" dirty="0">
                <a:effectLst/>
                <a:highlight>
                  <a:srgbClr val="FFFFFF"/>
                </a:highlight>
                <a:latin typeface="Open Sans" panose="020B0606030504020204" pitchFamily="34" charset="0"/>
              </a:rPr>
              <a:t>3+</a:t>
            </a:r>
            <a:r>
              <a:rPr lang="en-US" sz="2400" b="1" i="0" dirty="0">
                <a:effectLst/>
                <a:highlight>
                  <a:srgbClr val="FFFFFF"/>
                </a:highlight>
                <a:latin typeface="Open Sans" panose="020B0606030504020204" pitchFamily="34" charset="0"/>
              </a:rPr>
              <a:t> = [Xe] 4f</a:t>
            </a:r>
            <a:r>
              <a:rPr lang="en-US" sz="2400" b="1" i="0" baseline="30000" dirty="0">
                <a:effectLst/>
                <a:highlight>
                  <a:srgbClr val="FFFFFF"/>
                </a:highlight>
                <a:latin typeface="Open Sans" panose="020B0606030504020204" pitchFamily="34" charset="0"/>
              </a:rPr>
              <a:t>1</a:t>
            </a:r>
            <a:r>
              <a:rPr lang="en-US" sz="2400" b="1" i="0" dirty="0">
                <a:effectLst/>
                <a:highlight>
                  <a:srgbClr val="FFFFFF"/>
                </a:highlight>
                <a:latin typeface="Open Sans" panose="020B0606030504020204" pitchFamily="34" charset="0"/>
              </a:rPr>
              <a:t>; Pr</a:t>
            </a:r>
            <a:r>
              <a:rPr lang="en-US" sz="2400" b="1" i="0" baseline="30000" dirty="0">
                <a:effectLst/>
                <a:highlight>
                  <a:srgbClr val="FFFFFF"/>
                </a:highlight>
                <a:latin typeface="Open Sans" panose="020B0606030504020204" pitchFamily="34" charset="0"/>
              </a:rPr>
              <a:t>4+</a:t>
            </a:r>
            <a:r>
              <a:rPr lang="en-US" sz="2400" b="1" i="0" dirty="0">
                <a:effectLst/>
                <a:highlight>
                  <a:srgbClr val="FFFFFF"/>
                </a:highlight>
                <a:latin typeface="Open Sans" panose="020B0606030504020204" pitchFamily="34" charset="0"/>
              </a:rPr>
              <a:t> = [Xe] 4f</a:t>
            </a:r>
            <a:r>
              <a:rPr lang="en-US" sz="2400" b="1" i="0" baseline="30000" dirty="0">
                <a:effectLst/>
                <a:highlight>
                  <a:srgbClr val="FFFFFF"/>
                </a:highlight>
                <a:latin typeface="Open Sans" panose="020B0606030504020204" pitchFamily="34" charset="0"/>
              </a:rPr>
              <a:t>1 </a:t>
            </a:r>
            <a:r>
              <a:rPr lang="en-US" sz="2400" b="1" baseline="30000" dirty="0">
                <a:highlight>
                  <a:srgbClr val="FFFFFF"/>
                </a:highlight>
                <a:latin typeface="Open Sans" panose="020B0606030504020204" pitchFamily="34" charset="0"/>
              </a:rPr>
              <a:t>;</a:t>
            </a:r>
            <a:r>
              <a:rPr lang="en-US" sz="2400" b="1" i="0" dirty="0">
                <a:effectLst/>
                <a:highlight>
                  <a:srgbClr val="FFFFFF"/>
                </a:highlight>
                <a:latin typeface="Open Sans" panose="020B0606030504020204" pitchFamily="34" charset="0"/>
              </a:rPr>
              <a:t> </a:t>
            </a:r>
          </a:p>
          <a:p>
            <a:pPr algn="just"/>
            <a:r>
              <a:rPr lang="en-US" sz="2400" b="1" i="0" dirty="0">
                <a:effectLst/>
                <a:highlight>
                  <a:srgbClr val="FFFFFF"/>
                </a:highlight>
                <a:latin typeface="Open Sans" panose="020B0606030504020204" pitchFamily="34" charset="0"/>
              </a:rPr>
              <a:t>Ce</a:t>
            </a:r>
            <a:r>
              <a:rPr lang="en-US" sz="2400" b="1" baseline="30000" dirty="0">
                <a:highlight>
                  <a:srgbClr val="FFFFFF"/>
                </a:highlight>
                <a:latin typeface="Open Sans" panose="020B0606030504020204" pitchFamily="34" charset="0"/>
              </a:rPr>
              <a:t>2</a:t>
            </a:r>
            <a:r>
              <a:rPr lang="en-US" sz="2400" b="1" i="0" baseline="30000" dirty="0">
                <a:effectLst/>
                <a:highlight>
                  <a:srgbClr val="FFFFFF"/>
                </a:highlight>
                <a:latin typeface="Open Sans" panose="020B0606030504020204" pitchFamily="34" charset="0"/>
              </a:rPr>
              <a:t>+</a:t>
            </a:r>
            <a:r>
              <a:rPr lang="en-US" sz="2400" b="1" i="0" dirty="0">
                <a:effectLst/>
                <a:highlight>
                  <a:srgbClr val="FFFFFF"/>
                </a:highlight>
                <a:latin typeface="Open Sans" panose="020B0606030504020204" pitchFamily="34" charset="0"/>
              </a:rPr>
              <a:t> = [Xe] 4f</a:t>
            </a:r>
            <a:r>
              <a:rPr lang="en-US" sz="2400" b="1" baseline="30000" dirty="0">
                <a:highlight>
                  <a:srgbClr val="FFFFFF"/>
                </a:highlight>
                <a:latin typeface="Open Sans" panose="020B0606030504020204" pitchFamily="34" charset="0"/>
              </a:rPr>
              <a:t>2</a:t>
            </a:r>
            <a:r>
              <a:rPr lang="en-US" sz="2400" b="1" i="0" dirty="0">
                <a:effectLst/>
                <a:highlight>
                  <a:srgbClr val="FFFFFF"/>
                </a:highlight>
                <a:latin typeface="Open Sans" panose="020B0606030504020204" pitchFamily="34" charset="0"/>
              </a:rPr>
              <a:t> ; Pr</a:t>
            </a:r>
            <a:r>
              <a:rPr lang="en-US" sz="2400" b="1" i="0" baseline="30000" dirty="0">
                <a:effectLst/>
                <a:highlight>
                  <a:srgbClr val="FFFFFF"/>
                </a:highlight>
                <a:latin typeface="Open Sans" panose="020B0606030504020204" pitchFamily="34" charset="0"/>
              </a:rPr>
              <a:t>3+</a:t>
            </a:r>
            <a:r>
              <a:rPr lang="en-US" sz="2400" b="1" i="0" dirty="0">
                <a:effectLst/>
                <a:highlight>
                  <a:srgbClr val="FFFFFF"/>
                </a:highlight>
                <a:latin typeface="Open Sans" panose="020B0606030504020204" pitchFamily="34" charset="0"/>
              </a:rPr>
              <a:t> = [Xe] 4f</a:t>
            </a:r>
            <a:r>
              <a:rPr lang="en-US" sz="2400" b="1" i="0" baseline="30000" dirty="0">
                <a:effectLst/>
                <a:highlight>
                  <a:srgbClr val="FFFFFF"/>
                </a:highlight>
                <a:latin typeface="Open Sans" panose="020B0606030504020204" pitchFamily="34" charset="0"/>
              </a:rPr>
              <a:t>2</a:t>
            </a:r>
            <a:r>
              <a:rPr lang="en-US" sz="2400" b="1" dirty="0">
                <a:highlight>
                  <a:srgbClr val="FFFFFF"/>
                </a:highlight>
                <a:latin typeface="Open Sans" panose="020B0606030504020204" pitchFamily="34" charset="0"/>
              </a:rPr>
              <a:t>; </a:t>
            </a:r>
            <a:r>
              <a:rPr lang="en-US" sz="2400" b="1" baseline="30000" dirty="0">
                <a:highlight>
                  <a:srgbClr val="FFFFFF"/>
                </a:highlight>
                <a:latin typeface="Open Sans" panose="020B0606030504020204" pitchFamily="34" charset="0"/>
              </a:rPr>
              <a:t> </a:t>
            </a:r>
            <a:r>
              <a:rPr lang="en-US" sz="2400" b="1" i="0" dirty="0">
                <a:effectLst/>
                <a:highlight>
                  <a:srgbClr val="FFFFFF"/>
                </a:highlight>
                <a:latin typeface="Open Sans" panose="020B0606030504020204" pitchFamily="34" charset="0"/>
              </a:rPr>
              <a:t> </a:t>
            </a:r>
          </a:p>
          <a:p>
            <a:pPr algn="just"/>
            <a:r>
              <a:rPr lang="en-US" sz="2400" b="1" i="0" dirty="0">
                <a:effectLst/>
                <a:highlight>
                  <a:srgbClr val="FFFFFF"/>
                </a:highlight>
                <a:latin typeface="Open Sans" panose="020B0606030504020204" pitchFamily="34" charset="0"/>
              </a:rPr>
              <a:t>Nd</a:t>
            </a:r>
            <a:r>
              <a:rPr lang="en-US" sz="2400" b="1" baseline="30000" dirty="0">
                <a:highlight>
                  <a:srgbClr val="FFFFFF"/>
                </a:highlight>
                <a:latin typeface="Open Sans" panose="020B0606030504020204" pitchFamily="34" charset="0"/>
              </a:rPr>
              <a:t>4+</a:t>
            </a:r>
            <a:r>
              <a:rPr lang="en-US" sz="2400" b="1" i="0" dirty="0">
                <a:effectLst/>
                <a:highlight>
                  <a:srgbClr val="FFFFFF"/>
                </a:highlight>
                <a:latin typeface="Open Sans" panose="020B0606030504020204" pitchFamily="34" charset="0"/>
              </a:rPr>
              <a:t> = [Xe] 4f</a:t>
            </a:r>
            <a:r>
              <a:rPr lang="en-US" sz="2400" b="1" i="0" baseline="30000" dirty="0">
                <a:effectLst/>
                <a:highlight>
                  <a:srgbClr val="FFFFFF"/>
                </a:highlight>
                <a:latin typeface="Open Sans" panose="020B0606030504020204" pitchFamily="34" charset="0"/>
              </a:rPr>
              <a:t>2</a:t>
            </a:r>
            <a:r>
              <a:rPr lang="en-US" sz="2400" b="1" i="0" dirty="0">
                <a:effectLst/>
                <a:highlight>
                  <a:srgbClr val="FFFFFF"/>
                </a:highlight>
                <a:latin typeface="Open Sans" panose="020B0606030504020204" pitchFamily="34" charset="0"/>
              </a:rPr>
              <a:t>; Sm²</a:t>
            </a:r>
            <a:r>
              <a:rPr lang="en-US" sz="2400" b="1" i="0" baseline="30000" dirty="0">
                <a:effectLst/>
                <a:highlight>
                  <a:srgbClr val="FFFFFF"/>
                </a:highlight>
                <a:latin typeface="Open Sans" panose="020B0606030504020204" pitchFamily="34" charset="0"/>
              </a:rPr>
              <a:t>+</a:t>
            </a:r>
            <a:r>
              <a:rPr lang="en-US" sz="2400" b="1" i="0" dirty="0">
                <a:effectLst/>
                <a:highlight>
                  <a:srgbClr val="FFFFFF"/>
                </a:highlight>
                <a:latin typeface="Open Sans" panose="020B0606030504020204" pitchFamily="34" charset="0"/>
              </a:rPr>
              <a:t> = [Xe] 4f</a:t>
            </a:r>
            <a:r>
              <a:rPr lang="en-US" sz="2400" b="1" i="0" baseline="30000" dirty="0">
                <a:effectLst/>
                <a:highlight>
                  <a:srgbClr val="FFFFFF"/>
                </a:highlight>
                <a:latin typeface="Open Sans" panose="020B0606030504020204" pitchFamily="34" charset="0"/>
              </a:rPr>
              <a:t>6</a:t>
            </a:r>
            <a:r>
              <a:rPr lang="en-US" sz="2400" b="1" i="0" dirty="0">
                <a:effectLst/>
                <a:highlight>
                  <a:srgbClr val="FFFFFF"/>
                </a:highlight>
                <a:latin typeface="Open Sans" panose="020B0606030504020204" pitchFamily="34" charset="0"/>
              </a:rPr>
              <a:t> </a:t>
            </a:r>
          </a:p>
          <a:p>
            <a:pPr algn="just"/>
            <a:r>
              <a:rPr lang="en-US" sz="2400" b="1" i="0" dirty="0">
                <a:effectLst/>
                <a:highlight>
                  <a:srgbClr val="FFFFFF"/>
                </a:highlight>
                <a:latin typeface="Open Sans" panose="020B0606030504020204" pitchFamily="34" charset="0"/>
              </a:rPr>
              <a:t>Dy</a:t>
            </a:r>
            <a:r>
              <a:rPr lang="en-US" sz="2400" b="1" i="0" baseline="30000" dirty="0">
                <a:effectLst/>
                <a:highlight>
                  <a:srgbClr val="FFFFFF"/>
                </a:highlight>
                <a:latin typeface="Open Sans" panose="020B0606030504020204" pitchFamily="34" charset="0"/>
              </a:rPr>
              <a:t>2+</a:t>
            </a:r>
            <a:r>
              <a:rPr lang="en-US" sz="2400" b="1" i="0" dirty="0">
                <a:effectLst/>
                <a:highlight>
                  <a:srgbClr val="FFFFFF"/>
                </a:highlight>
                <a:latin typeface="Open Sans" panose="020B0606030504020204" pitchFamily="34" charset="0"/>
              </a:rPr>
              <a:t> = [Xe]4f</a:t>
            </a:r>
            <a:r>
              <a:rPr lang="en-US" sz="2400" b="1" i="0" baseline="30000" dirty="0">
                <a:effectLst/>
                <a:highlight>
                  <a:srgbClr val="FFFFFF"/>
                </a:highlight>
                <a:latin typeface="Open Sans" panose="020B0606030504020204" pitchFamily="34" charset="0"/>
              </a:rPr>
              <a:t>10</a:t>
            </a:r>
            <a:r>
              <a:rPr lang="en-US" sz="2400" b="1" i="0" dirty="0">
                <a:effectLst/>
                <a:highlight>
                  <a:srgbClr val="FFFFFF"/>
                </a:highlight>
                <a:latin typeface="Open Sans" panose="020B0606030504020204" pitchFamily="34" charset="0"/>
              </a:rPr>
              <a:t>; Tm²</a:t>
            </a:r>
            <a:r>
              <a:rPr lang="en-US" sz="2400" b="1" i="0" baseline="30000" dirty="0">
                <a:effectLst/>
                <a:highlight>
                  <a:srgbClr val="FFFFFF"/>
                </a:highlight>
                <a:latin typeface="Open Sans" panose="020B0606030504020204" pitchFamily="34" charset="0"/>
              </a:rPr>
              <a:t>+</a:t>
            </a:r>
            <a:r>
              <a:rPr lang="en-US" sz="2400" b="1" i="0" dirty="0">
                <a:effectLst/>
                <a:highlight>
                  <a:srgbClr val="FFFFFF"/>
                </a:highlight>
                <a:latin typeface="Open Sans" panose="020B0606030504020204" pitchFamily="34" charset="0"/>
              </a:rPr>
              <a:t> [Xe] 4f</a:t>
            </a:r>
            <a:r>
              <a:rPr lang="en-US" sz="2400" b="1" i="0" baseline="30000" dirty="0">
                <a:effectLst/>
                <a:highlight>
                  <a:srgbClr val="FFFFFF"/>
                </a:highlight>
                <a:latin typeface="Open Sans" panose="020B0606030504020204" pitchFamily="34" charset="0"/>
              </a:rPr>
              <a:t>13</a:t>
            </a:r>
          </a:p>
          <a:p>
            <a:pPr algn="just"/>
            <a:r>
              <a:rPr lang="en-US" sz="2400" b="1" dirty="0">
                <a:highlight>
                  <a:srgbClr val="FFFFFF"/>
                </a:highlight>
                <a:latin typeface="Open Sans" panose="020B0606030504020204" pitchFamily="34" charset="0"/>
              </a:rPr>
              <a:t>The stability of these ions can be explained by </a:t>
            </a:r>
            <a:r>
              <a:rPr lang="en-US" sz="2400" b="1" i="0" dirty="0">
                <a:effectLst/>
                <a:highlight>
                  <a:srgbClr val="FFFFFF"/>
                </a:highlight>
                <a:latin typeface="Open Sans" panose="020B0606030504020204" pitchFamily="34" charset="0"/>
              </a:rPr>
              <a:t>kinetic &amp;</a:t>
            </a:r>
            <a:r>
              <a:rPr lang="as-IN" sz="2400" b="1" i="0" dirty="0">
                <a:effectLst/>
                <a:highlight>
                  <a:srgbClr val="FFFFFF"/>
                </a:highlight>
                <a:latin typeface="Open Sans" panose="020B0606030504020204" pitchFamily="34" charset="0"/>
              </a:rPr>
              <a:t> </a:t>
            </a:r>
            <a:r>
              <a:rPr lang="en-US" sz="2400" b="1" i="0" dirty="0">
                <a:effectLst/>
                <a:highlight>
                  <a:srgbClr val="FFFFFF"/>
                </a:highlight>
                <a:latin typeface="Open Sans" panose="020B0606030504020204" pitchFamily="34" charset="0"/>
              </a:rPr>
              <a:t>Thermodynamic factors.</a:t>
            </a:r>
          </a:p>
          <a:p>
            <a:pPr algn="just"/>
            <a:endParaRPr lang="en-IN" sz="2400" b="1" i="0" dirty="0">
              <a:effectLst/>
              <a:highlight>
                <a:srgbClr val="FFFFFF"/>
              </a:highlight>
              <a:latin typeface="Open Sans" panose="020B0606030504020204" pitchFamily="34" charset="0"/>
            </a:endParaRPr>
          </a:p>
          <a:p>
            <a:pPr marL="457200" indent="-457200" algn="just">
              <a:buAutoNum type="arabicPeriod" startAt="4"/>
            </a:pPr>
            <a:r>
              <a:rPr lang="en-IN" sz="2400" b="1" dirty="0">
                <a:highlight>
                  <a:srgbClr val="FFFFFF"/>
                </a:highlight>
                <a:latin typeface="Open Sans" panose="020B0606030504020204" pitchFamily="34" charset="0"/>
              </a:rPr>
              <a:t>O</a:t>
            </a:r>
            <a:r>
              <a:rPr lang="en-IN" sz="2400" b="1" i="0" dirty="0">
                <a:effectLst/>
                <a:highlight>
                  <a:srgbClr val="FFFFFF"/>
                </a:highlight>
                <a:latin typeface="Open Sans" panose="020B0606030504020204" pitchFamily="34" charset="0"/>
              </a:rPr>
              <a:t>xide compounds of </a:t>
            </a:r>
            <a:r>
              <a:rPr lang="as-IN" sz="2400" b="1" i="0" dirty="0">
                <a:effectLst/>
                <a:highlight>
                  <a:srgbClr val="FFFFFF"/>
                </a:highlight>
                <a:latin typeface="Open Sans" panose="020B0606030504020204" pitchFamily="34" charset="0"/>
              </a:rPr>
              <a:t>প্র্যাসিওডিমিয়াম (</a:t>
            </a:r>
            <a:r>
              <a:rPr lang="en-US" sz="2400" b="1" i="0" dirty="0" err="1">
                <a:effectLst/>
                <a:highlight>
                  <a:srgbClr val="FFFFFF"/>
                </a:highlight>
                <a:latin typeface="Open Sans" panose="020B0606030504020204" pitchFamily="34" charset="0"/>
              </a:rPr>
              <a:t>Pr</a:t>
            </a:r>
            <a:r>
              <a:rPr lang="en-US" sz="2400" b="1" i="0" dirty="0">
                <a:effectLst/>
                <a:highlight>
                  <a:srgbClr val="FFFFFF"/>
                </a:highlight>
                <a:latin typeface="Open Sans" panose="020B0606030504020204" pitchFamily="34" charset="0"/>
              </a:rPr>
              <a:t>), </a:t>
            </a:r>
            <a:r>
              <a:rPr lang="as-IN" sz="2400" b="1" i="0" dirty="0">
                <a:effectLst/>
                <a:highlight>
                  <a:srgbClr val="FFFFFF"/>
                </a:highlight>
                <a:latin typeface="Open Sans" panose="020B0606030504020204" pitchFamily="34" charset="0"/>
              </a:rPr>
              <a:t>নিওডিমিয়াম (</a:t>
            </a:r>
            <a:r>
              <a:rPr lang="en-US" sz="2400" b="1" i="0" dirty="0">
                <a:effectLst/>
                <a:highlight>
                  <a:srgbClr val="FFFFFF"/>
                </a:highlight>
                <a:latin typeface="Open Sans" panose="020B0606030504020204" pitchFamily="34" charset="0"/>
              </a:rPr>
              <a:t>Nd), </a:t>
            </a:r>
            <a:r>
              <a:rPr lang="as-IN" sz="2400" b="1" i="0" dirty="0">
                <a:effectLst/>
                <a:highlight>
                  <a:srgbClr val="FFFFFF"/>
                </a:highlight>
                <a:latin typeface="Open Sans" panose="020B0606030504020204" pitchFamily="34" charset="0"/>
              </a:rPr>
              <a:t>টারবিয়াম (</a:t>
            </a:r>
            <a:r>
              <a:rPr lang="en-US" sz="2400" b="1" dirty="0">
                <a:highlight>
                  <a:srgbClr val="FFFFFF"/>
                </a:highlight>
                <a:latin typeface="Open Sans" panose="020B0606030504020204" pitchFamily="34" charset="0"/>
              </a:rPr>
              <a:t>T</a:t>
            </a:r>
            <a:r>
              <a:rPr lang="en-US" sz="2400" b="1" i="0" dirty="0">
                <a:effectLst/>
                <a:highlight>
                  <a:srgbClr val="FFFFFF"/>
                </a:highlight>
                <a:latin typeface="Open Sans" panose="020B0606030504020204" pitchFamily="34" charset="0"/>
              </a:rPr>
              <a:t>b), </a:t>
            </a:r>
            <a:r>
              <a:rPr lang="as-IN" sz="2400" b="1" i="0" dirty="0">
                <a:effectLst/>
                <a:highlight>
                  <a:srgbClr val="FFFFFF"/>
                </a:highlight>
                <a:latin typeface="Open Sans" panose="020B0606030504020204" pitchFamily="34" charset="0"/>
              </a:rPr>
              <a:t>ডিসপ্রোসিয়াম (</a:t>
            </a:r>
            <a:r>
              <a:rPr lang="en-US" sz="2400" b="1" i="0" dirty="0">
                <a:effectLst/>
                <a:highlight>
                  <a:srgbClr val="FFFFFF"/>
                </a:highlight>
                <a:latin typeface="Open Sans" panose="020B0606030504020204" pitchFamily="34" charset="0"/>
              </a:rPr>
              <a:t>Dy) shows +4 O.S.</a:t>
            </a:r>
          </a:p>
          <a:p>
            <a:pPr algn="just"/>
            <a:endParaRPr lang="en-US" sz="2400" b="1" i="0" dirty="0">
              <a:effectLst/>
              <a:highlight>
                <a:srgbClr val="FFFFFF"/>
              </a:highlight>
              <a:latin typeface="Open Sans" panose="020B0606030504020204" pitchFamily="34" charset="0"/>
            </a:endParaRPr>
          </a:p>
        </p:txBody>
      </p:sp>
      <p:graphicFrame>
        <p:nvGraphicFramePr>
          <p:cNvPr id="2" name="Table 1">
            <a:extLst>
              <a:ext uri="{FF2B5EF4-FFF2-40B4-BE49-F238E27FC236}">
                <a16:creationId xmlns:a16="http://schemas.microsoft.com/office/drawing/2014/main" id="{EA293DDC-2127-609E-32E9-29A6FD654714}"/>
              </a:ext>
            </a:extLst>
          </p:cNvPr>
          <p:cNvGraphicFramePr>
            <a:graphicFrameLocks noGrp="1"/>
          </p:cNvGraphicFramePr>
          <p:nvPr>
            <p:extLst>
              <p:ext uri="{D42A27DB-BD31-4B8C-83A1-F6EECF244321}">
                <p14:modId xmlns:p14="http://schemas.microsoft.com/office/powerpoint/2010/main" val="455802722"/>
              </p:ext>
            </p:extLst>
          </p:nvPr>
        </p:nvGraphicFramePr>
        <p:xfrm>
          <a:off x="685784" y="5105400"/>
          <a:ext cx="7924816" cy="1579880"/>
        </p:xfrm>
        <a:graphic>
          <a:graphicData uri="http://schemas.openxmlformats.org/drawingml/2006/table">
            <a:tbl>
              <a:tblPr firstRow="1" bandRow="1">
                <a:tableStyleId>{5C22544A-7EE6-4342-B048-85BDC9FD1C3A}</a:tableStyleId>
              </a:tblPr>
              <a:tblGrid>
                <a:gridCol w="495301">
                  <a:extLst>
                    <a:ext uri="{9D8B030D-6E8A-4147-A177-3AD203B41FA5}">
                      <a16:colId xmlns:a16="http://schemas.microsoft.com/office/drawing/2014/main" val="2872407714"/>
                    </a:ext>
                  </a:extLst>
                </a:gridCol>
                <a:gridCol w="495301">
                  <a:extLst>
                    <a:ext uri="{9D8B030D-6E8A-4147-A177-3AD203B41FA5}">
                      <a16:colId xmlns:a16="http://schemas.microsoft.com/office/drawing/2014/main" val="55801735"/>
                    </a:ext>
                  </a:extLst>
                </a:gridCol>
                <a:gridCol w="495301">
                  <a:extLst>
                    <a:ext uri="{9D8B030D-6E8A-4147-A177-3AD203B41FA5}">
                      <a16:colId xmlns:a16="http://schemas.microsoft.com/office/drawing/2014/main" val="3188540473"/>
                    </a:ext>
                  </a:extLst>
                </a:gridCol>
                <a:gridCol w="495301">
                  <a:extLst>
                    <a:ext uri="{9D8B030D-6E8A-4147-A177-3AD203B41FA5}">
                      <a16:colId xmlns:a16="http://schemas.microsoft.com/office/drawing/2014/main" val="2158200369"/>
                    </a:ext>
                  </a:extLst>
                </a:gridCol>
                <a:gridCol w="495301">
                  <a:extLst>
                    <a:ext uri="{9D8B030D-6E8A-4147-A177-3AD203B41FA5}">
                      <a16:colId xmlns:a16="http://schemas.microsoft.com/office/drawing/2014/main" val="1655242953"/>
                    </a:ext>
                  </a:extLst>
                </a:gridCol>
                <a:gridCol w="495301">
                  <a:extLst>
                    <a:ext uri="{9D8B030D-6E8A-4147-A177-3AD203B41FA5}">
                      <a16:colId xmlns:a16="http://schemas.microsoft.com/office/drawing/2014/main" val="3426704938"/>
                    </a:ext>
                  </a:extLst>
                </a:gridCol>
                <a:gridCol w="495301">
                  <a:extLst>
                    <a:ext uri="{9D8B030D-6E8A-4147-A177-3AD203B41FA5}">
                      <a16:colId xmlns:a16="http://schemas.microsoft.com/office/drawing/2014/main" val="1054527018"/>
                    </a:ext>
                  </a:extLst>
                </a:gridCol>
                <a:gridCol w="495301">
                  <a:extLst>
                    <a:ext uri="{9D8B030D-6E8A-4147-A177-3AD203B41FA5}">
                      <a16:colId xmlns:a16="http://schemas.microsoft.com/office/drawing/2014/main" val="1945410936"/>
                    </a:ext>
                  </a:extLst>
                </a:gridCol>
                <a:gridCol w="495301">
                  <a:extLst>
                    <a:ext uri="{9D8B030D-6E8A-4147-A177-3AD203B41FA5}">
                      <a16:colId xmlns:a16="http://schemas.microsoft.com/office/drawing/2014/main" val="3098303853"/>
                    </a:ext>
                  </a:extLst>
                </a:gridCol>
                <a:gridCol w="495301">
                  <a:extLst>
                    <a:ext uri="{9D8B030D-6E8A-4147-A177-3AD203B41FA5}">
                      <a16:colId xmlns:a16="http://schemas.microsoft.com/office/drawing/2014/main" val="2153335968"/>
                    </a:ext>
                  </a:extLst>
                </a:gridCol>
                <a:gridCol w="495301">
                  <a:extLst>
                    <a:ext uri="{9D8B030D-6E8A-4147-A177-3AD203B41FA5}">
                      <a16:colId xmlns:a16="http://schemas.microsoft.com/office/drawing/2014/main" val="398406467"/>
                    </a:ext>
                  </a:extLst>
                </a:gridCol>
                <a:gridCol w="495301">
                  <a:extLst>
                    <a:ext uri="{9D8B030D-6E8A-4147-A177-3AD203B41FA5}">
                      <a16:colId xmlns:a16="http://schemas.microsoft.com/office/drawing/2014/main" val="3809929993"/>
                    </a:ext>
                  </a:extLst>
                </a:gridCol>
                <a:gridCol w="495301">
                  <a:extLst>
                    <a:ext uri="{9D8B030D-6E8A-4147-A177-3AD203B41FA5}">
                      <a16:colId xmlns:a16="http://schemas.microsoft.com/office/drawing/2014/main" val="2745443860"/>
                    </a:ext>
                  </a:extLst>
                </a:gridCol>
                <a:gridCol w="495301">
                  <a:extLst>
                    <a:ext uri="{9D8B030D-6E8A-4147-A177-3AD203B41FA5}">
                      <a16:colId xmlns:a16="http://schemas.microsoft.com/office/drawing/2014/main" val="3773311973"/>
                    </a:ext>
                  </a:extLst>
                </a:gridCol>
                <a:gridCol w="495301">
                  <a:extLst>
                    <a:ext uri="{9D8B030D-6E8A-4147-A177-3AD203B41FA5}">
                      <a16:colId xmlns:a16="http://schemas.microsoft.com/office/drawing/2014/main" val="2152538386"/>
                    </a:ext>
                  </a:extLst>
                </a:gridCol>
                <a:gridCol w="495301">
                  <a:extLst>
                    <a:ext uri="{9D8B030D-6E8A-4147-A177-3AD203B41FA5}">
                      <a16:colId xmlns:a16="http://schemas.microsoft.com/office/drawing/2014/main" val="1654754024"/>
                    </a:ext>
                  </a:extLst>
                </a:gridCol>
              </a:tblGrid>
              <a:tr h="789940">
                <a:tc>
                  <a:txBody>
                    <a:bodyPr/>
                    <a:lstStyle/>
                    <a:p>
                      <a:endParaRPr lang="en-IN" dirty="0"/>
                    </a:p>
                  </a:txBody>
                  <a:tcPr/>
                </a:tc>
                <a:tc>
                  <a:txBody>
                    <a:bodyPr/>
                    <a:lstStyle/>
                    <a:p>
                      <a:r>
                        <a:rPr lang="en-IN" dirty="0"/>
                        <a:t>La</a:t>
                      </a:r>
                    </a:p>
                  </a:txBody>
                  <a:tcPr/>
                </a:tc>
                <a:tc>
                  <a:txBody>
                    <a:bodyPr/>
                    <a:lstStyle/>
                    <a:p>
                      <a:r>
                        <a:rPr lang="en-IN" dirty="0"/>
                        <a:t>Ce</a:t>
                      </a:r>
                    </a:p>
                  </a:txBody>
                  <a:tcPr/>
                </a:tc>
                <a:tc>
                  <a:txBody>
                    <a:bodyPr/>
                    <a:lstStyle/>
                    <a:p>
                      <a:r>
                        <a:rPr lang="en-IN" dirty="0" err="1"/>
                        <a:t>Pr</a:t>
                      </a:r>
                      <a:endParaRPr lang="en-IN" dirty="0"/>
                    </a:p>
                  </a:txBody>
                  <a:tcPr/>
                </a:tc>
                <a:tc>
                  <a:txBody>
                    <a:bodyPr/>
                    <a:lstStyle/>
                    <a:p>
                      <a:r>
                        <a:rPr lang="en-IN" dirty="0"/>
                        <a:t>Nd</a:t>
                      </a:r>
                    </a:p>
                  </a:txBody>
                  <a:tcPr/>
                </a:tc>
                <a:tc>
                  <a:txBody>
                    <a:bodyPr/>
                    <a:lstStyle/>
                    <a:p>
                      <a:r>
                        <a:rPr lang="en-IN" dirty="0"/>
                        <a:t>Pm</a:t>
                      </a:r>
                    </a:p>
                  </a:txBody>
                  <a:tcPr/>
                </a:tc>
                <a:tc>
                  <a:txBody>
                    <a:bodyPr/>
                    <a:lstStyle/>
                    <a:p>
                      <a:r>
                        <a:rPr lang="en-IN" dirty="0" err="1"/>
                        <a:t>Sm</a:t>
                      </a:r>
                      <a:endParaRPr lang="en-IN" dirty="0"/>
                    </a:p>
                  </a:txBody>
                  <a:tcPr/>
                </a:tc>
                <a:tc>
                  <a:txBody>
                    <a:bodyPr/>
                    <a:lstStyle/>
                    <a:p>
                      <a:r>
                        <a:rPr lang="en-IN" dirty="0"/>
                        <a:t>Eu</a:t>
                      </a:r>
                    </a:p>
                  </a:txBody>
                  <a:tcPr/>
                </a:tc>
                <a:tc>
                  <a:txBody>
                    <a:bodyPr/>
                    <a:lstStyle/>
                    <a:p>
                      <a:r>
                        <a:rPr lang="en-IN" dirty="0"/>
                        <a:t>Gd</a:t>
                      </a:r>
                    </a:p>
                  </a:txBody>
                  <a:tcPr/>
                </a:tc>
                <a:tc>
                  <a:txBody>
                    <a:bodyPr/>
                    <a:lstStyle/>
                    <a:p>
                      <a:r>
                        <a:rPr lang="en-IN" dirty="0"/>
                        <a:t>Tb</a:t>
                      </a:r>
                    </a:p>
                  </a:txBody>
                  <a:tcPr/>
                </a:tc>
                <a:tc>
                  <a:txBody>
                    <a:bodyPr/>
                    <a:lstStyle/>
                    <a:p>
                      <a:r>
                        <a:rPr lang="en-IN" dirty="0"/>
                        <a:t>Dy</a:t>
                      </a:r>
                    </a:p>
                  </a:txBody>
                  <a:tcPr/>
                </a:tc>
                <a:tc>
                  <a:txBody>
                    <a:bodyPr/>
                    <a:lstStyle/>
                    <a:p>
                      <a:r>
                        <a:rPr lang="en-IN" dirty="0"/>
                        <a:t>Ho</a:t>
                      </a:r>
                    </a:p>
                  </a:txBody>
                  <a:tcPr/>
                </a:tc>
                <a:tc>
                  <a:txBody>
                    <a:bodyPr/>
                    <a:lstStyle/>
                    <a:p>
                      <a:r>
                        <a:rPr lang="en-IN" dirty="0"/>
                        <a:t>Er</a:t>
                      </a:r>
                    </a:p>
                  </a:txBody>
                  <a:tcPr/>
                </a:tc>
                <a:tc>
                  <a:txBody>
                    <a:bodyPr/>
                    <a:lstStyle/>
                    <a:p>
                      <a:r>
                        <a:rPr lang="en-IN" dirty="0"/>
                        <a:t>Tm</a:t>
                      </a:r>
                    </a:p>
                  </a:txBody>
                  <a:tcPr/>
                </a:tc>
                <a:tc>
                  <a:txBody>
                    <a:bodyPr/>
                    <a:lstStyle/>
                    <a:p>
                      <a:r>
                        <a:rPr lang="en-IN" dirty="0"/>
                        <a:t>Yb</a:t>
                      </a:r>
                    </a:p>
                  </a:txBody>
                  <a:tcPr/>
                </a:tc>
                <a:tc>
                  <a:txBody>
                    <a:bodyPr/>
                    <a:lstStyle/>
                    <a:p>
                      <a:r>
                        <a:rPr lang="en-IN" dirty="0"/>
                        <a:t>Lu</a:t>
                      </a:r>
                    </a:p>
                  </a:txBody>
                  <a:tcPr/>
                </a:tc>
                <a:extLst>
                  <a:ext uri="{0D108BD9-81ED-4DB2-BD59-A6C34878D82A}">
                    <a16:rowId xmlns:a16="http://schemas.microsoft.com/office/drawing/2014/main" val="4078536127"/>
                  </a:ext>
                </a:extLst>
              </a:tr>
              <a:tr h="789940">
                <a:tc>
                  <a:txBody>
                    <a:bodyPr/>
                    <a:lstStyle/>
                    <a:p>
                      <a:endParaRPr lang="en-IN" dirty="0"/>
                    </a:p>
                  </a:txBody>
                  <a:tcPr/>
                </a:tc>
                <a:tc>
                  <a:txBody>
                    <a:bodyPr/>
                    <a:lstStyle/>
                    <a:p>
                      <a:r>
                        <a:rPr lang="en-IN"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alibri"/>
                          <a:ea typeface="+mn-ea"/>
                          <a:cs typeface="+mn-cs"/>
                        </a:rPr>
                        <a:t>+3, +4</a:t>
                      </a: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alibri"/>
                          <a:ea typeface="+mn-ea"/>
                          <a:cs typeface="+mn-cs"/>
                        </a:rPr>
                        <a:t>+3, +4</a:t>
                      </a: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black"/>
                          </a:solidFill>
                          <a:effectLst/>
                          <a:uLnTx/>
                          <a:uFillTx/>
                          <a:latin typeface="Calibri"/>
                          <a:ea typeface="+mn-ea"/>
                          <a:cs typeface="+mn-cs"/>
                        </a:rPr>
                        <a:t>+3, +4</a:t>
                      </a:r>
                      <a:endParaRPr kumimoji="0" lang="en-IN"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+2,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+2,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+3,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+3,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+2,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+3</a:t>
                      </a:r>
                    </a:p>
                  </a:txBody>
                  <a:tcPr/>
                </a:tc>
                <a:extLst>
                  <a:ext uri="{0D108BD9-81ED-4DB2-BD59-A6C34878D82A}">
                    <a16:rowId xmlns:a16="http://schemas.microsoft.com/office/drawing/2014/main" val="2024092255"/>
                  </a:ext>
                </a:extLst>
              </a:tr>
            </a:tbl>
          </a:graphicData>
        </a:graphic>
      </p:graphicFrame>
    </p:spTree>
    <p:extLst>
      <p:ext uri="{BB962C8B-B14F-4D97-AF65-F5344CB8AC3E}">
        <p14:creationId xmlns:p14="http://schemas.microsoft.com/office/powerpoint/2010/main" val="3431683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BBA194-11DB-9194-2B9A-6ED149A44DE8}"/>
              </a:ext>
            </a:extLst>
          </p:cNvPr>
          <p:cNvSpPr txBox="1"/>
          <p:nvPr/>
        </p:nvSpPr>
        <p:spPr>
          <a:xfrm>
            <a:off x="381000" y="152400"/>
            <a:ext cx="8305800" cy="6740307"/>
          </a:xfrm>
          <a:prstGeom prst="rect">
            <a:avLst/>
          </a:prstGeom>
          <a:noFill/>
        </p:spPr>
        <p:txBody>
          <a:bodyPr wrap="square">
            <a:spAutoFit/>
          </a:bodyPr>
          <a:lstStyle/>
          <a:p>
            <a:pPr algn="ctr"/>
            <a:r>
              <a:rPr lang="en-US" sz="2400" b="1" i="0" dirty="0">
                <a:solidFill>
                  <a:srgbClr val="C00000"/>
                </a:solidFill>
                <a:effectLst/>
                <a:highlight>
                  <a:srgbClr val="FFFFFF"/>
                </a:highlight>
                <a:latin typeface="Open Sans" panose="020B0606030504020204" pitchFamily="34" charset="0"/>
              </a:rPr>
              <a:t>Oxidation States</a:t>
            </a:r>
          </a:p>
          <a:p>
            <a:pPr algn="ctr"/>
            <a:endParaRPr lang="en-US" sz="800" b="1" i="0" dirty="0">
              <a:solidFill>
                <a:srgbClr val="C00000"/>
              </a:solidFill>
              <a:effectLst/>
              <a:highlight>
                <a:srgbClr val="FFFFFF"/>
              </a:highlight>
              <a:latin typeface="Open Sans" panose="020B0606030504020204" pitchFamily="34" charset="0"/>
            </a:endParaRPr>
          </a:p>
          <a:p>
            <a:pPr marL="342900" indent="-342900" algn="just">
              <a:buFont typeface="Wingdings" panose="05000000000000000000" pitchFamily="2" charset="2"/>
              <a:buChar char="Ø"/>
            </a:pPr>
            <a:r>
              <a:rPr lang="en-US" sz="2400" b="1" i="0" dirty="0">
                <a:effectLst/>
                <a:highlight>
                  <a:srgbClr val="FFFFFF"/>
                </a:highlight>
                <a:latin typeface="Open Sans" panose="020B0606030504020204" pitchFamily="34" charset="0"/>
              </a:rPr>
              <a:t>The configuration of La</a:t>
            </a:r>
            <a:r>
              <a:rPr lang="en-US" sz="2400" b="1" i="0" baseline="30000" dirty="0">
                <a:effectLst/>
                <a:highlight>
                  <a:srgbClr val="FFFFFF"/>
                </a:highlight>
                <a:latin typeface="Open Sans" panose="020B0606030504020204" pitchFamily="34" charset="0"/>
              </a:rPr>
              <a:t>3+ </a:t>
            </a:r>
            <a:r>
              <a:rPr lang="en-US" sz="2400" b="1" i="0" dirty="0">
                <a:effectLst/>
                <a:highlight>
                  <a:srgbClr val="FFFFFF"/>
                </a:highlight>
                <a:latin typeface="Open Sans" panose="020B0606030504020204" pitchFamily="34" charset="0"/>
              </a:rPr>
              <a:t>ion, is that of xenon which is highly stable. So, it is not possible to have a La</a:t>
            </a:r>
            <a:r>
              <a:rPr lang="en-US" sz="2400" b="1" i="0" baseline="30000" dirty="0">
                <a:effectLst/>
                <a:highlight>
                  <a:srgbClr val="FFFFFF"/>
                </a:highlight>
                <a:latin typeface="Open Sans" panose="020B0606030504020204" pitchFamily="34" charset="0"/>
              </a:rPr>
              <a:t>+4</a:t>
            </a:r>
            <a:r>
              <a:rPr lang="en-US" sz="2400" b="1" i="0" dirty="0">
                <a:effectLst/>
                <a:highlight>
                  <a:srgbClr val="FFFFFF"/>
                </a:highlight>
                <a:latin typeface="Open Sans" panose="020B0606030504020204" pitchFamily="34" charset="0"/>
              </a:rPr>
              <a:t> ion.</a:t>
            </a:r>
          </a:p>
          <a:p>
            <a:pPr marL="342900" indent="-342900" algn="just">
              <a:buFont typeface="Wingdings" panose="05000000000000000000" pitchFamily="2" charset="2"/>
              <a:buChar char="Ø"/>
            </a:pPr>
            <a:r>
              <a:rPr lang="en-US" sz="2400" b="1" i="0" dirty="0">
                <a:effectLst/>
                <a:highlight>
                  <a:srgbClr val="FFFFFF"/>
                </a:highlight>
                <a:latin typeface="Open Sans" panose="020B0606030504020204" pitchFamily="34" charset="0"/>
              </a:rPr>
              <a:t>In the same way Ga, Lu also form only +3 ions, because the removal of three electrons give stable half filled 4f</a:t>
            </a:r>
            <a:r>
              <a:rPr lang="en-US" sz="2400" b="1" i="0" baseline="30000" dirty="0">
                <a:effectLst/>
                <a:highlight>
                  <a:srgbClr val="FFFFFF"/>
                </a:highlight>
                <a:latin typeface="Open Sans" panose="020B0606030504020204" pitchFamily="34" charset="0"/>
              </a:rPr>
              <a:t>7</a:t>
            </a:r>
            <a:r>
              <a:rPr lang="en-US" sz="2400" b="1" i="0" dirty="0">
                <a:effectLst/>
                <a:highlight>
                  <a:srgbClr val="FFFFFF"/>
                </a:highlight>
                <a:latin typeface="Open Sans" panose="020B0606030504020204" pitchFamily="34" charset="0"/>
              </a:rPr>
              <a:t> configuration for Gd</a:t>
            </a:r>
            <a:r>
              <a:rPr lang="en-US" sz="2400" b="1" i="0" baseline="30000" dirty="0">
                <a:effectLst/>
                <a:highlight>
                  <a:srgbClr val="FFFFFF"/>
                </a:highlight>
                <a:latin typeface="Open Sans" panose="020B0606030504020204" pitchFamily="34" charset="0"/>
              </a:rPr>
              <a:t>3+</a:t>
            </a:r>
            <a:r>
              <a:rPr lang="en-US" sz="2400" b="1" i="0" dirty="0">
                <a:effectLst/>
                <a:highlight>
                  <a:srgbClr val="FFFFFF"/>
                </a:highlight>
                <a:latin typeface="Open Sans" panose="020B0606030504020204" pitchFamily="34" charset="0"/>
              </a:rPr>
              <a:t> ion and in completely filled 4f</a:t>
            </a:r>
            <a:r>
              <a:rPr lang="en-US" sz="2400" b="1" i="0" baseline="30000" dirty="0">
                <a:effectLst/>
                <a:highlight>
                  <a:srgbClr val="FFFFFF"/>
                </a:highlight>
                <a:latin typeface="Open Sans" panose="020B0606030504020204" pitchFamily="34" charset="0"/>
              </a:rPr>
              <a:t>14</a:t>
            </a:r>
            <a:r>
              <a:rPr lang="en-US" sz="2400" b="1" i="0" dirty="0">
                <a:effectLst/>
                <a:highlight>
                  <a:srgbClr val="FFFFFF"/>
                </a:highlight>
                <a:latin typeface="Open Sans" panose="020B0606030504020204" pitchFamily="34" charset="0"/>
              </a:rPr>
              <a:t> configuration for Lu</a:t>
            </a:r>
            <a:r>
              <a:rPr lang="en-US" sz="2400" b="1" i="0" baseline="30000" dirty="0">
                <a:effectLst/>
                <a:highlight>
                  <a:srgbClr val="FFFFFF"/>
                </a:highlight>
                <a:latin typeface="Open Sans" panose="020B0606030504020204" pitchFamily="34" charset="0"/>
              </a:rPr>
              <a:t>3+</a:t>
            </a:r>
            <a:r>
              <a:rPr lang="en-US" sz="2400" b="1" i="0" dirty="0">
                <a:effectLst/>
                <a:highlight>
                  <a:srgbClr val="FFFFFF"/>
                </a:highlight>
                <a:latin typeface="Open Sans" panose="020B0606030504020204" pitchFamily="34" charset="0"/>
              </a:rPr>
              <a:t> ions. </a:t>
            </a:r>
          </a:p>
          <a:p>
            <a:pPr marL="342900" indent="-342900" algn="just">
              <a:buFont typeface="Wingdings" panose="05000000000000000000" pitchFamily="2" charset="2"/>
              <a:buChar char="Ø"/>
            </a:pPr>
            <a:r>
              <a:rPr lang="en-US" sz="2400" b="1" i="0" dirty="0">
                <a:effectLst/>
                <a:highlight>
                  <a:srgbClr val="FFFFFF"/>
                </a:highlight>
                <a:latin typeface="Open Sans" panose="020B0606030504020204" pitchFamily="34" charset="0"/>
              </a:rPr>
              <a:t>In other Lanthanides, +2 and +4 oxidations states also occur but these are always less table than the +3 oxidation state which is characteristic of this family.</a:t>
            </a:r>
          </a:p>
          <a:p>
            <a:pPr marL="342900" indent="-342900" algn="just">
              <a:buFont typeface="Wingdings" panose="05000000000000000000" pitchFamily="2" charset="2"/>
              <a:buChar char="Ø"/>
            </a:pPr>
            <a:r>
              <a:rPr lang="en-US" sz="2400" b="1" i="0" dirty="0">
                <a:effectLst/>
                <a:highlight>
                  <a:srgbClr val="FFFFFF"/>
                </a:highlight>
                <a:latin typeface="Open Sans" panose="020B0606030504020204" pitchFamily="34" charset="0"/>
              </a:rPr>
              <a:t>The +2 and +4 oxidation states are shown by those elements which will attain f</a:t>
            </a:r>
            <a:r>
              <a:rPr lang="en-US" sz="2400" b="1" i="0" baseline="30000" dirty="0">
                <a:effectLst/>
                <a:highlight>
                  <a:srgbClr val="FFFFFF"/>
                </a:highlight>
                <a:latin typeface="Open Sans" panose="020B0606030504020204" pitchFamily="34" charset="0"/>
              </a:rPr>
              <a:t>0</a:t>
            </a:r>
            <a:r>
              <a:rPr lang="en-US" sz="2400" b="1" i="0" dirty="0">
                <a:effectLst/>
                <a:highlight>
                  <a:srgbClr val="FFFFFF"/>
                </a:highlight>
                <a:latin typeface="Open Sans" panose="020B0606030504020204" pitchFamily="34" charset="0"/>
              </a:rPr>
              <a:t>, f7 and f14 configurations by doing so </a:t>
            </a:r>
          </a:p>
          <a:p>
            <a:pPr marL="342900" indent="-342900" algn="just">
              <a:buFont typeface="Wingdings" panose="05000000000000000000" pitchFamily="2" charset="2"/>
              <a:buChar char="Ø"/>
            </a:pPr>
            <a:r>
              <a:rPr lang="en-US" sz="2400" b="1" i="0" dirty="0">
                <a:effectLst/>
                <a:highlight>
                  <a:srgbClr val="FFFFFF"/>
                </a:highlight>
                <a:latin typeface="Open Sans" panose="020B0606030504020204" pitchFamily="34" charset="0"/>
              </a:rPr>
              <a:t>For </a:t>
            </a:r>
            <a:r>
              <a:rPr lang="en-US" sz="2400" b="1" i="0" dirty="0" err="1">
                <a:effectLst/>
                <a:highlight>
                  <a:srgbClr val="FFFFFF"/>
                </a:highlight>
                <a:latin typeface="Open Sans" panose="020B0606030504020204" pitchFamily="34" charset="0"/>
              </a:rPr>
              <a:t>eg</a:t>
            </a:r>
            <a:r>
              <a:rPr lang="en-US" sz="2400" b="1" i="0" dirty="0">
                <a:effectLst/>
                <a:highlight>
                  <a:srgbClr val="FFFFFF"/>
                </a:highlight>
                <a:latin typeface="Open Sans" panose="020B0606030504020204" pitchFamily="34" charset="0"/>
              </a:rPr>
              <a:t> Ce</a:t>
            </a:r>
            <a:r>
              <a:rPr lang="en-US" sz="2400" b="1" i="0" baseline="30000" dirty="0">
                <a:effectLst/>
                <a:highlight>
                  <a:srgbClr val="FFFFFF"/>
                </a:highlight>
                <a:latin typeface="Open Sans" panose="020B0606030504020204" pitchFamily="34" charset="0"/>
              </a:rPr>
              <a:t>4+</a:t>
            </a:r>
            <a:r>
              <a:rPr lang="en-US" sz="2400" b="1" dirty="0">
                <a:highlight>
                  <a:srgbClr val="FFFFFF"/>
                </a:highlight>
                <a:latin typeface="Open Sans" panose="020B0606030504020204" pitchFamily="34" charset="0"/>
              </a:rPr>
              <a:t>&amp;</a:t>
            </a:r>
            <a:r>
              <a:rPr lang="en-US" sz="2400" b="1" i="0" dirty="0">
                <a:effectLst/>
                <a:highlight>
                  <a:srgbClr val="FFFFFF"/>
                </a:highlight>
                <a:latin typeface="Open Sans" panose="020B0606030504020204" pitchFamily="34" charset="0"/>
              </a:rPr>
              <a:t> Eu</a:t>
            </a:r>
            <a:r>
              <a:rPr lang="en-US" sz="2400" b="1" i="0" baseline="30000" dirty="0">
                <a:effectLst/>
                <a:highlight>
                  <a:srgbClr val="FFFFFF"/>
                </a:highlight>
                <a:latin typeface="Open Sans" panose="020B0606030504020204" pitchFamily="34" charset="0"/>
              </a:rPr>
              <a:t>2+</a:t>
            </a:r>
            <a:r>
              <a:rPr lang="en-US" sz="2400" b="1" i="0" dirty="0">
                <a:effectLst/>
                <a:highlight>
                  <a:srgbClr val="FFFFFF"/>
                </a:highlight>
                <a:latin typeface="Open Sans" panose="020B0606030504020204" pitchFamily="34" charset="0"/>
              </a:rPr>
              <a:t>: 4f</a:t>
            </a:r>
            <a:r>
              <a:rPr lang="en-US" sz="2400" b="1" i="0" baseline="30000" dirty="0">
                <a:effectLst/>
                <a:highlight>
                  <a:srgbClr val="FFFFFF"/>
                </a:highlight>
                <a:latin typeface="Open Sans" panose="020B0606030504020204" pitchFamily="34" charset="0"/>
              </a:rPr>
              <a:t>7</a:t>
            </a:r>
            <a:r>
              <a:rPr lang="en-US" sz="2400" b="1" i="0" dirty="0">
                <a:effectLst/>
                <a:highlight>
                  <a:srgbClr val="FFFFFF"/>
                </a:highlight>
                <a:latin typeface="Open Sans" panose="020B0606030504020204" pitchFamily="34" charset="0"/>
              </a:rPr>
              <a:t>, Tb: f</a:t>
            </a:r>
            <a:r>
              <a:rPr lang="en-US" sz="2400" b="1" i="0" baseline="30000" dirty="0">
                <a:effectLst/>
                <a:highlight>
                  <a:srgbClr val="FFFFFF"/>
                </a:highlight>
                <a:latin typeface="Open Sans" panose="020B0606030504020204" pitchFamily="34" charset="0"/>
              </a:rPr>
              <a:t>7</a:t>
            </a:r>
            <a:r>
              <a:rPr lang="en-US" sz="2400" b="1" i="0" dirty="0">
                <a:effectLst/>
                <a:highlight>
                  <a:srgbClr val="FFFFFF"/>
                </a:highlight>
                <a:latin typeface="Open Sans" panose="020B0606030504020204" pitchFamily="34" charset="0"/>
              </a:rPr>
              <a:t>, Yb</a:t>
            </a:r>
            <a:r>
              <a:rPr lang="en-US" sz="2400" b="1" i="0" baseline="30000" dirty="0">
                <a:effectLst/>
                <a:highlight>
                  <a:srgbClr val="FFFFFF"/>
                </a:highlight>
                <a:latin typeface="Open Sans" panose="020B0606030504020204" pitchFamily="34" charset="0"/>
              </a:rPr>
              <a:t>2+</a:t>
            </a:r>
            <a:r>
              <a:rPr lang="en-US" sz="2400" b="1" dirty="0">
                <a:highlight>
                  <a:srgbClr val="FFFFFF"/>
                </a:highlight>
                <a:latin typeface="Open Sans" panose="020B0606030504020204" pitchFamily="34" charset="0"/>
              </a:rPr>
              <a:t>:</a:t>
            </a:r>
            <a:r>
              <a:rPr lang="en-US" sz="2400" b="1" i="0" dirty="0">
                <a:effectLst/>
                <a:highlight>
                  <a:srgbClr val="FFFFFF"/>
                </a:highlight>
                <a:latin typeface="Open Sans" panose="020B0606030504020204" pitchFamily="34" charset="0"/>
              </a:rPr>
              <a:t> 4f</a:t>
            </a:r>
            <a:r>
              <a:rPr lang="en-US" sz="2400" b="1" i="0" baseline="30000" dirty="0">
                <a:effectLst/>
                <a:highlight>
                  <a:srgbClr val="FFFFFF"/>
                </a:highlight>
                <a:latin typeface="Open Sans" panose="020B0606030504020204" pitchFamily="34" charset="0"/>
              </a:rPr>
              <a:t>14</a:t>
            </a:r>
            <a:r>
              <a:rPr lang="en-US" sz="2400" b="1" i="0" dirty="0">
                <a:effectLst/>
                <a:highlight>
                  <a:srgbClr val="FFFFFF"/>
                </a:highlight>
                <a:latin typeface="Open Sans" panose="020B0606030504020204" pitchFamily="34" charset="0"/>
              </a:rPr>
              <a:t>extra stability is associated with f</a:t>
            </a:r>
            <a:r>
              <a:rPr lang="en-US" sz="2400" b="1" i="0" baseline="30000" dirty="0">
                <a:effectLst/>
                <a:highlight>
                  <a:srgbClr val="FFFFFF"/>
                </a:highlight>
                <a:latin typeface="Open Sans" panose="020B0606030504020204" pitchFamily="34" charset="0"/>
              </a:rPr>
              <a:t>0</a:t>
            </a:r>
            <a:r>
              <a:rPr lang="en-US" sz="2400" b="1" i="0" dirty="0">
                <a:effectLst/>
                <a:highlight>
                  <a:srgbClr val="FFFFFF"/>
                </a:highlight>
                <a:latin typeface="Open Sans" panose="020B0606030504020204" pitchFamily="34" charset="0"/>
              </a:rPr>
              <a:t>, f</a:t>
            </a:r>
            <a:r>
              <a:rPr lang="en-US" sz="2400" b="1" i="0" baseline="30000" dirty="0">
                <a:effectLst/>
                <a:highlight>
                  <a:srgbClr val="FFFFFF"/>
                </a:highlight>
                <a:latin typeface="Open Sans" panose="020B0606030504020204" pitchFamily="34" charset="0"/>
              </a:rPr>
              <a:t>7</a:t>
            </a:r>
            <a:r>
              <a:rPr lang="en-US" sz="2400" b="1" i="0" dirty="0">
                <a:effectLst/>
                <a:highlight>
                  <a:srgbClr val="FFFFFF"/>
                </a:highlight>
                <a:latin typeface="Open Sans" panose="020B0606030504020204" pitchFamily="34" charset="0"/>
              </a:rPr>
              <a:t>, f</a:t>
            </a:r>
            <a:r>
              <a:rPr lang="en-US" sz="2400" b="1" i="0" baseline="30000" dirty="0">
                <a:effectLst/>
                <a:highlight>
                  <a:srgbClr val="FFFFFF"/>
                </a:highlight>
                <a:latin typeface="Open Sans" panose="020B0606030504020204" pitchFamily="34" charset="0"/>
              </a:rPr>
              <a:t>14</a:t>
            </a:r>
            <a:r>
              <a:rPr lang="en-US" sz="2400" b="1" i="0" dirty="0">
                <a:effectLst/>
                <a:highlight>
                  <a:srgbClr val="FFFFFF"/>
                </a:highlight>
                <a:latin typeface="Open Sans" panose="020B0606030504020204" pitchFamily="34" charset="0"/>
              </a:rPr>
              <a:t> configurations.</a:t>
            </a:r>
            <a:endParaRPr lang="en-IN" sz="2400" b="1" dirty="0"/>
          </a:p>
        </p:txBody>
      </p:sp>
    </p:spTree>
    <p:extLst>
      <p:ext uri="{BB962C8B-B14F-4D97-AF65-F5344CB8AC3E}">
        <p14:creationId xmlns:p14="http://schemas.microsoft.com/office/powerpoint/2010/main" val="667102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F636643-5ED6-9CD3-C7A4-2439D5A32355}"/>
              </a:ext>
            </a:extLst>
          </p:cNvPr>
          <p:cNvGraphicFramePr>
            <a:graphicFrameLocks noGrp="1"/>
          </p:cNvGraphicFramePr>
          <p:nvPr>
            <p:extLst>
              <p:ext uri="{D42A27DB-BD31-4B8C-83A1-F6EECF244321}">
                <p14:modId xmlns:p14="http://schemas.microsoft.com/office/powerpoint/2010/main" val="1197257748"/>
              </p:ext>
            </p:extLst>
          </p:nvPr>
        </p:nvGraphicFramePr>
        <p:xfrm>
          <a:off x="228600" y="30480"/>
          <a:ext cx="8686800" cy="675132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4109162827"/>
                    </a:ext>
                  </a:extLst>
                </a:gridCol>
                <a:gridCol w="1828800">
                  <a:extLst>
                    <a:ext uri="{9D8B030D-6E8A-4147-A177-3AD203B41FA5}">
                      <a16:colId xmlns:a16="http://schemas.microsoft.com/office/drawing/2014/main" val="2886451565"/>
                    </a:ext>
                  </a:extLst>
                </a:gridCol>
                <a:gridCol w="1752600">
                  <a:extLst>
                    <a:ext uri="{9D8B030D-6E8A-4147-A177-3AD203B41FA5}">
                      <a16:colId xmlns:a16="http://schemas.microsoft.com/office/drawing/2014/main" val="2363415410"/>
                    </a:ext>
                  </a:extLst>
                </a:gridCol>
                <a:gridCol w="1066800">
                  <a:extLst>
                    <a:ext uri="{9D8B030D-6E8A-4147-A177-3AD203B41FA5}">
                      <a16:colId xmlns:a16="http://schemas.microsoft.com/office/drawing/2014/main" val="3224010968"/>
                    </a:ext>
                  </a:extLst>
                </a:gridCol>
                <a:gridCol w="838200">
                  <a:extLst>
                    <a:ext uri="{9D8B030D-6E8A-4147-A177-3AD203B41FA5}">
                      <a16:colId xmlns:a16="http://schemas.microsoft.com/office/drawing/2014/main" val="835519288"/>
                    </a:ext>
                  </a:extLst>
                </a:gridCol>
                <a:gridCol w="914400">
                  <a:extLst>
                    <a:ext uri="{9D8B030D-6E8A-4147-A177-3AD203B41FA5}">
                      <a16:colId xmlns:a16="http://schemas.microsoft.com/office/drawing/2014/main" val="2302836631"/>
                    </a:ext>
                  </a:extLst>
                </a:gridCol>
                <a:gridCol w="914400">
                  <a:extLst>
                    <a:ext uri="{9D8B030D-6E8A-4147-A177-3AD203B41FA5}">
                      <a16:colId xmlns:a16="http://schemas.microsoft.com/office/drawing/2014/main" val="2812547569"/>
                    </a:ext>
                  </a:extLst>
                </a:gridCol>
                <a:gridCol w="685800">
                  <a:extLst>
                    <a:ext uri="{9D8B030D-6E8A-4147-A177-3AD203B41FA5}">
                      <a16:colId xmlns:a16="http://schemas.microsoft.com/office/drawing/2014/main" val="410740171"/>
                    </a:ext>
                  </a:extLst>
                </a:gridCol>
              </a:tblGrid>
              <a:tr h="370840">
                <a:tc>
                  <a:txBody>
                    <a:bodyPr/>
                    <a:lstStyle/>
                    <a:p>
                      <a:r>
                        <a:rPr lang="en-IN" dirty="0"/>
                        <a:t>Symbol</a:t>
                      </a:r>
                    </a:p>
                  </a:txBody>
                  <a:tcPr/>
                </a:tc>
                <a:tc>
                  <a:txBody>
                    <a:bodyPr/>
                    <a:lstStyle/>
                    <a:p>
                      <a:r>
                        <a:rPr lang="en-IN" dirty="0"/>
                        <a:t>Idealized</a:t>
                      </a:r>
                    </a:p>
                  </a:txBody>
                  <a:tcPr/>
                </a:tc>
                <a:tc>
                  <a:txBody>
                    <a:bodyPr/>
                    <a:lstStyle/>
                    <a:p>
                      <a:r>
                        <a:rPr lang="en-IN" dirty="0"/>
                        <a:t>Observed</a:t>
                      </a:r>
                    </a:p>
                  </a:txBody>
                  <a:tcPr/>
                </a:tc>
                <a:tc>
                  <a:txBody>
                    <a:bodyPr/>
                    <a:lstStyle/>
                    <a:p>
                      <a:r>
                        <a:rPr lang="en-IN" dirty="0"/>
                        <a:t>M</a:t>
                      </a:r>
                      <a:r>
                        <a:rPr lang="en-IN" baseline="30000" dirty="0"/>
                        <a:t>3+</a:t>
                      </a:r>
                    </a:p>
                  </a:txBody>
                  <a:tcPr/>
                </a:tc>
                <a:tc>
                  <a:txBody>
                    <a:bodyPr/>
                    <a:lstStyle/>
                    <a:p>
                      <a:r>
                        <a:rPr lang="en-IN" dirty="0"/>
                        <a:t>M</a:t>
                      </a:r>
                      <a:r>
                        <a:rPr lang="en-IN" baseline="30000" dirty="0"/>
                        <a:t>2+</a:t>
                      </a:r>
                      <a:endParaRPr lang="en-IN" dirty="0"/>
                    </a:p>
                  </a:txBody>
                  <a:tcPr/>
                </a:tc>
                <a:tc>
                  <a:txBody>
                    <a:bodyPr/>
                    <a:lstStyle/>
                    <a:p>
                      <a:r>
                        <a:rPr lang="en-IN" dirty="0"/>
                        <a:t>M</a:t>
                      </a:r>
                      <a:r>
                        <a:rPr lang="en-IN" baseline="30000" dirty="0"/>
                        <a:t>4+</a:t>
                      </a:r>
                      <a:endParaRPr lang="en-IN" dirty="0"/>
                    </a:p>
                  </a:txBody>
                  <a:tcPr/>
                </a:tc>
                <a:tc>
                  <a:txBody>
                    <a:bodyPr/>
                    <a:lstStyle/>
                    <a:p>
                      <a:r>
                        <a:rPr lang="en-IN" dirty="0"/>
                        <a:t>At Radii A*</a:t>
                      </a:r>
                    </a:p>
                  </a:txBody>
                  <a:tcPr/>
                </a:tc>
                <a:tc>
                  <a:txBody>
                    <a:bodyPr/>
                    <a:lstStyle/>
                    <a:p>
                      <a:r>
                        <a:rPr lang="en-IN" dirty="0"/>
                        <a:t>No of f electrons</a:t>
                      </a:r>
                    </a:p>
                  </a:txBody>
                  <a:tcPr/>
                </a:tc>
                <a:extLst>
                  <a:ext uri="{0D108BD9-81ED-4DB2-BD59-A6C34878D82A}">
                    <a16:rowId xmlns:a16="http://schemas.microsoft.com/office/drawing/2014/main" val="58710391"/>
                  </a:ext>
                </a:extLst>
              </a:tr>
              <a:tr h="370840">
                <a:tc>
                  <a:txBody>
                    <a:bodyPr/>
                    <a:lstStyle/>
                    <a:p>
                      <a:r>
                        <a:rPr lang="en-IN" sz="1800" dirty="0"/>
                        <a:t>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[Xe]</a:t>
                      </a:r>
                    </a:p>
                  </a:txBody>
                  <a:tcPr/>
                </a:tc>
                <a:tc>
                  <a:txBody>
                    <a:bodyPr/>
                    <a:lstStyle/>
                    <a:p>
                      <a:r>
                        <a:rPr lang="en-IN" sz="1800" dirty="0"/>
                        <a:t>-</a:t>
                      </a:r>
                    </a:p>
                  </a:txBody>
                  <a:tcPr/>
                </a:tc>
                <a:tc>
                  <a:txBody>
                    <a:bodyPr/>
                    <a:lstStyle/>
                    <a:p>
                      <a:endParaRPr lang="en-IN" sz="1800" dirty="0"/>
                    </a:p>
                  </a:txBody>
                  <a:tcPr/>
                </a:tc>
                <a:tc>
                  <a:txBody>
                    <a:bodyPr/>
                    <a:lstStyle/>
                    <a:p>
                      <a:r>
                        <a:rPr lang="en-IN" sz="1800" dirty="0"/>
                        <a:t>1.88</a:t>
                      </a:r>
                    </a:p>
                  </a:txBody>
                  <a:tcPr/>
                </a:tc>
                <a:tc>
                  <a:txBody>
                    <a:bodyPr/>
                    <a:lstStyle/>
                    <a:p>
                      <a:r>
                        <a:rPr lang="en-IN" sz="1800" dirty="0"/>
                        <a:t>0</a:t>
                      </a:r>
                    </a:p>
                  </a:txBody>
                  <a:tcPr/>
                </a:tc>
                <a:extLst>
                  <a:ext uri="{0D108BD9-81ED-4DB2-BD59-A6C34878D82A}">
                    <a16:rowId xmlns:a16="http://schemas.microsoft.com/office/drawing/2014/main" val="866796843"/>
                  </a:ext>
                </a:extLst>
              </a:tr>
              <a:tr h="370840">
                <a:tc>
                  <a:txBody>
                    <a:bodyPr/>
                    <a:lstStyle/>
                    <a:p>
                      <a:r>
                        <a:rPr lang="en-IN" sz="1800" dirty="0"/>
                        <a:t>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1</a:t>
                      </a:r>
                    </a:p>
                  </a:txBody>
                  <a:tcPr/>
                </a:tc>
                <a:tc>
                  <a:txBody>
                    <a:bodyPr/>
                    <a:lstStyle/>
                    <a:p>
                      <a:r>
                        <a:rPr lang="en-IN" sz="1800" dirty="0"/>
                        <a:t>4f</a:t>
                      </a:r>
                      <a:r>
                        <a:rPr lang="en-IN" sz="1800" baseline="30000" dirty="0"/>
                        <a:t>2</a:t>
                      </a:r>
                      <a:endParaRPr lang="en-IN" sz="1800" dirty="0"/>
                    </a:p>
                  </a:txBody>
                  <a:tcPr/>
                </a:tc>
                <a:tc>
                  <a:txBody>
                    <a:bodyPr/>
                    <a:lstStyle/>
                    <a:p>
                      <a:r>
                        <a:rPr lang="en-IN" sz="1800" dirty="0"/>
                        <a:t>[Xe]</a:t>
                      </a:r>
                    </a:p>
                  </a:txBody>
                  <a:tcPr/>
                </a:tc>
                <a:tc>
                  <a:txBody>
                    <a:bodyPr/>
                    <a:lstStyle/>
                    <a:p>
                      <a:r>
                        <a:rPr lang="en-IN" sz="1800" dirty="0"/>
                        <a:t>1.82</a:t>
                      </a:r>
                    </a:p>
                  </a:txBody>
                  <a:tcPr/>
                </a:tc>
                <a:tc>
                  <a:txBody>
                    <a:bodyPr/>
                    <a:lstStyle/>
                    <a:p>
                      <a:r>
                        <a:rPr lang="en-IN" sz="1800" dirty="0"/>
                        <a:t>1</a:t>
                      </a:r>
                    </a:p>
                  </a:txBody>
                  <a:tcPr/>
                </a:tc>
                <a:extLst>
                  <a:ext uri="{0D108BD9-81ED-4DB2-BD59-A6C34878D82A}">
                    <a16:rowId xmlns:a16="http://schemas.microsoft.com/office/drawing/2014/main" val="647846334"/>
                  </a:ext>
                </a:extLst>
              </a:tr>
              <a:tr h="370840">
                <a:tc>
                  <a:txBody>
                    <a:bodyPr/>
                    <a:lstStyle/>
                    <a:p>
                      <a:r>
                        <a:rPr lang="en-IN" sz="1800" dirty="0" err="1"/>
                        <a:t>Pr</a:t>
                      </a:r>
                      <a:endParaRPr lang="en-IN"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3</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2</a:t>
                      </a:r>
                      <a:endParaRPr lang="en-IN" sz="1800" dirty="0"/>
                    </a:p>
                  </a:txBody>
                  <a:tcPr/>
                </a:tc>
                <a:tc>
                  <a:txBody>
                    <a:bodyPr/>
                    <a:lstStyle/>
                    <a:p>
                      <a:r>
                        <a:rPr lang="en-IN" sz="1800" dirty="0"/>
                        <a:t>-</a:t>
                      </a:r>
                    </a:p>
                  </a:txBody>
                  <a:tcPr/>
                </a:tc>
                <a:tc>
                  <a:txBody>
                    <a:bodyPr/>
                    <a:lstStyle/>
                    <a:p>
                      <a:r>
                        <a:rPr lang="en-IN" sz="1800" dirty="0"/>
                        <a:t>4f</a:t>
                      </a:r>
                      <a:r>
                        <a:rPr lang="en-IN" sz="1800" baseline="30000" dirty="0"/>
                        <a:t>1</a:t>
                      </a:r>
                    </a:p>
                  </a:txBody>
                  <a:tcPr/>
                </a:tc>
                <a:tc>
                  <a:txBody>
                    <a:bodyPr/>
                    <a:lstStyle/>
                    <a:p>
                      <a:r>
                        <a:rPr lang="en-IN" sz="1800" dirty="0"/>
                        <a:t>1.83</a:t>
                      </a:r>
                    </a:p>
                  </a:txBody>
                  <a:tcPr/>
                </a:tc>
                <a:tc>
                  <a:txBody>
                    <a:bodyPr/>
                    <a:lstStyle/>
                    <a:p>
                      <a:r>
                        <a:rPr lang="en-IN" sz="1800" dirty="0"/>
                        <a:t>2</a:t>
                      </a:r>
                    </a:p>
                  </a:txBody>
                  <a:tcPr/>
                </a:tc>
                <a:extLst>
                  <a:ext uri="{0D108BD9-81ED-4DB2-BD59-A6C34878D82A}">
                    <a16:rowId xmlns:a16="http://schemas.microsoft.com/office/drawing/2014/main" val="2580925735"/>
                  </a:ext>
                </a:extLst>
              </a:tr>
              <a:tr h="370840">
                <a:tc>
                  <a:txBody>
                    <a:bodyPr/>
                    <a:lstStyle/>
                    <a:p>
                      <a:r>
                        <a:rPr lang="en-IN" sz="1800" dirty="0"/>
                        <a:t>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3</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4</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3</a:t>
                      </a:r>
                      <a:endParaRPr lang="en-IN" sz="1800" dirty="0"/>
                    </a:p>
                  </a:txBody>
                  <a:tcPr/>
                </a:tc>
                <a:tc>
                  <a:txBody>
                    <a:bodyPr/>
                    <a:lstStyle/>
                    <a:p>
                      <a:r>
                        <a:rPr lang="en-IN" sz="1800" dirty="0"/>
                        <a:t>4f</a:t>
                      </a:r>
                      <a:r>
                        <a:rPr lang="en-IN" sz="1800" baseline="30000" dirty="0"/>
                        <a:t>4</a:t>
                      </a:r>
                      <a:endParaRPr lang="en-IN" sz="1800" dirty="0"/>
                    </a:p>
                  </a:txBody>
                  <a:tcPr/>
                </a:tc>
                <a:tc>
                  <a:txBody>
                    <a:bodyPr/>
                    <a:lstStyle/>
                    <a:p>
                      <a:r>
                        <a:rPr lang="en-IN" sz="1800" dirty="0"/>
                        <a:t>4f</a:t>
                      </a:r>
                      <a:r>
                        <a:rPr lang="en-IN" sz="1800" baseline="30000" dirty="0"/>
                        <a:t>2</a:t>
                      </a:r>
                      <a:endParaRPr lang="en-IN" sz="1800" dirty="0"/>
                    </a:p>
                  </a:txBody>
                  <a:tcPr/>
                </a:tc>
                <a:tc>
                  <a:txBody>
                    <a:bodyPr/>
                    <a:lstStyle/>
                    <a:p>
                      <a:r>
                        <a:rPr lang="en-IN" sz="1800" dirty="0"/>
                        <a:t>1.82</a:t>
                      </a:r>
                    </a:p>
                  </a:txBody>
                  <a:tcPr/>
                </a:tc>
                <a:tc>
                  <a:txBody>
                    <a:bodyPr/>
                    <a:lstStyle/>
                    <a:p>
                      <a:r>
                        <a:rPr lang="en-IN" sz="1800" dirty="0"/>
                        <a:t>3</a:t>
                      </a:r>
                    </a:p>
                  </a:txBody>
                  <a:tcPr/>
                </a:tc>
                <a:extLst>
                  <a:ext uri="{0D108BD9-81ED-4DB2-BD59-A6C34878D82A}">
                    <a16:rowId xmlns:a16="http://schemas.microsoft.com/office/drawing/2014/main" val="2678030060"/>
                  </a:ext>
                </a:extLst>
              </a:tr>
              <a:tr h="370840">
                <a:tc>
                  <a:txBody>
                    <a:bodyPr/>
                    <a:lstStyle/>
                    <a:p>
                      <a:r>
                        <a:rPr lang="en-IN" sz="1800" dirty="0"/>
                        <a:t>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4</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5</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4</a:t>
                      </a:r>
                      <a:endParaRPr lang="en-IN" sz="1800" dirty="0"/>
                    </a:p>
                  </a:txBody>
                  <a:tcPr/>
                </a:tc>
                <a:tc>
                  <a:txBody>
                    <a:bodyPr/>
                    <a:lstStyle/>
                    <a:p>
                      <a:r>
                        <a:rPr lang="en-IN" sz="1800" dirty="0"/>
                        <a:t>-</a:t>
                      </a:r>
                    </a:p>
                  </a:txBody>
                  <a:tcPr/>
                </a:tc>
                <a:tc>
                  <a:txBody>
                    <a:bodyPr/>
                    <a:lstStyle/>
                    <a:p>
                      <a:r>
                        <a:rPr lang="en-IN" sz="1800" dirty="0"/>
                        <a:t>-</a:t>
                      </a:r>
                    </a:p>
                  </a:txBody>
                  <a:tcPr/>
                </a:tc>
                <a:tc>
                  <a:txBody>
                    <a:bodyPr/>
                    <a:lstStyle/>
                    <a:p>
                      <a:endParaRPr lang="en-IN" sz="1800" dirty="0"/>
                    </a:p>
                  </a:txBody>
                  <a:tcPr/>
                </a:tc>
                <a:tc>
                  <a:txBody>
                    <a:bodyPr/>
                    <a:lstStyle/>
                    <a:p>
                      <a:r>
                        <a:rPr lang="en-IN" sz="1800" dirty="0"/>
                        <a:t>4</a:t>
                      </a:r>
                    </a:p>
                  </a:txBody>
                  <a:tcPr/>
                </a:tc>
                <a:extLst>
                  <a:ext uri="{0D108BD9-81ED-4DB2-BD59-A6C34878D82A}">
                    <a16:rowId xmlns:a16="http://schemas.microsoft.com/office/drawing/2014/main" val="1006506109"/>
                  </a:ext>
                </a:extLst>
              </a:tr>
              <a:tr h="370840">
                <a:tc>
                  <a:txBody>
                    <a:bodyPr/>
                    <a:lstStyle/>
                    <a:p>
                      <a:r>
                        <a:rPr lang="en-IN" sz="1800" dirty="0" err="1"/>
                        <a:t>Sm</a:t>
                      </a:r>
                      <a:endParaRPr lang="en-IN"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6</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6</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5</a:t>
                      </a:r>
                      <a:endParaRPr lang="en-IN" sz="1800" dirty="0"/>
                    </a:p>
                  </a:txBody>
                  <a:tcPr/>
                </a:tc>
                <a:tc>
                  <a:txBody>
                    <a:bodyPr/>
                    <a:lstStyle/>
                    <a:p>
                      <a:r>
                        <a:rPr lang="en-IN" sz="1800" dirty="0"/>
                        <a:t>4f</a:t>
                      </a:r>
                      <a:r>
                        <a:rPr lang="en-IN" sz="1800" baseline="30000" dirty="0"/>
                        <a:t>6</a:t>
                      </a:r>
                      <a:endParaRPr lang="en-IN" sz="1800" dirty="0"/>
                    </a:p>
                  </a:txBody>
                  <a:tcPr/>
                </a:tc>
                <a:tc>
                  <a:txBody>
                    <a:bodyPr/>
                    <a:lstStyle/>
                    <a:p>
                      <a:r>
                        <a:rPr lang="en-IN" sz="1800" dirty="0"/>
                        <a:t>-</a:t>
                      </a:r>
                    </a:p>
                  </a:txBody>
                  <a:tcPr/>
                </a:tc>
                <a:tc>
                  <a:txBody>
                    <a:bodyPr/>
                    <a:lstStyle/>
                    <a:p>
                      <a:r>
                        <a:rPr lang="en-IN" sz="1800" dirty="0"/>
                        <a:t>1.80</a:t>
                      </a:r>
                    </a:p>
                  </a:txBody>
                  <a:tcPr/>
                </a:tc>
                <a:tc>
                  <a:txBody>
                    <a:bodyPr/>
                    <a:lstStyle/>
                    <a:p>
                      <a:r>
                        <a:rPr lang="en-IN" sz="1800" dirty="0"/>
                        <a:t>5</a:t>
                      </a:r>
                    </a:p>
                  </a:txBody>
                  <a:tcPr/>
                </a:tc>
                <a:extLst>
                  <a:ext uri="{0D108BD9-81ED-4DB2-BD59-A6C34878D82A}">
                    <a16:rowId xmlns:a16="http://schemas.microsoft.com/office/drawing/2014/main" val="1084429752"/>
                  </a:ext>
                </a:extLst>
              </a:tr>
              <a:tr h="370840">
                <a:tc>
                  <a:txBody>
                    <a:bodyPr/>
                    <a:lstStyle/>
                    <a:p>
                      <a:r>
                        <a:rPr lang="en-IN" sz="1800" dirty="0"/>
                        <a:t>Eu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7</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7</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6</a:t>
                      </a:r>
                      <a:endParaRPr lang="en-IN" sz="1800" dirty="0"/>
                    </a:p>
                  </a:txBody>
                  <a:tcPr/>
                </a:tc>
                <a:tc>
                  <a:txBody>
                    <a:bodyPr/>
                    <a:lstStyle/>
                    <a:p>
                      <a:r>
                        <a:rPr lang="en-IN" sz="1800" dirty="0"/>
                        <a:t>4f</a:t>
                      </a:r>
                      <a:r>
                        <a:rPr lang="en-IN" sz="1800" baseline="30000" dirty="0"/>
                        <a:t>7</a:t>
                      </a:r>
                      <a:endParaRPr lang="en-IN" sz="1800" dirty="0"/>
                    </a:p>
                  </a:txBody>
                  <a:tcPr/>
                </a:tc>
                <a:tc>
                  <a:txBody>
                    <a:bodyPr/>
                    <a:lstStyle/>
                    <a:p>
                      <a:r>
                        <a:rPr lang="en-IN" sz="1800" dirty="0"/>
                        <a:t>-</a:t>
                      </a:r>
                    </a:p>
                  </a:txBody>
                  <a:tcPr/>
                </a:tc>
                <a:tc>
                  <a:txBody>
                    <a:bodyPr/>
                    <a:lstStyle/>
                    <a:p>
                      <a:r>
                        <a:rPr lang="en-IN" sz="1800" dirty="0"/>
                        <a:t>2.04</a:t>
                      </a:r>
                    </a:p>
                  </a:txBody>
                  <a:tcPr/>
                </a:tc>
                <a:tc>
                  <a:txBody>
                    <a:bodyPr/>
                    <a:lstStyle/>
                    <a:p>
                      <a:r>
                        <a:rPr lang="en-IN" sz="1800" dirty="0"/>
                        <a:t>6</a:t>
                      </a:r>
                    </a:p>
                  </a:txBody>
                  <a:tcPr/>
                </a:tc>
                <a:extLst>
                  <a:ext uri="{0D108BD9-81ED-4DB2-BD59-A6C34878D82A}">
                    <a16:rowId xmlns:a16="http://schemas.microsoft.com/office/drawing/2014/main" val="2293806175"/>
                  </a:ext>
                </a:extLst>
              </a:tr>
              <a:tr h="370840">
                <a:tc>
                  <a:txBody>
                    <a:bodyPr/>
                    <a:lstStyle/>
                    <a:p>
                      <a:r>
                        <a:rPr lang="en-IN" sz="1800" dirty="0"/>
                        <a:t>Gd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7</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rgbClr val="FF0000"/>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7</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rgbClr val="FF0000"/>
                        </a:solidFill>
                        <a:effectLst/>
                        <a:uLnTx/>
                        <a:uFillTx/>
                        <a:latin typeface="Calibri"/>
                        <a:ea typeface="+mn-ea"/>
                        <a:cs typeface="+mn-cs"/>
                      </a:endParaRPr>
                    </a:p>
                  </a:txBody>
                  <a:tcPr/>
                </a:tc>
                <a:tc>
                  <a:txBody>
                    <a:bodyPr/>
                    <a:lstStyle/>
                    <a:p>
                      <a:r>
                        <a:rPr lang="en-IN" sz="1800" dirty="0">
                          <a:solidFill>
                            <a:srgbClr val="FF0000"/>
                          </a:solidFill>
                        </a:rPr>
                        <a:t>4f</a:t>
                      </a:r>
                      <a:r>
                        <a:rPr lang="en-IN" sz="1800" baseline="30000" dirty="0">
                          <a:solidFill>
                            <a:srgbClr val="FF0000"/>
                          </a:solidFill>
                        </a:rPr>
                        <a:t>7</a:t>
                      </a:r>
                      <a:endParaRPr lang="en-IN" sz="1800" dirty="0">
                        <a:solidFill>
                          <a:srgbClr val="FF0000"/>
                        </a:solidFill>
                      </a:endParaRPr>
                    </a:p>
                  </a:txBody>
                  <a:tcPr/>
                </a:tc>
                <a:tc>
                  <a:txBody>
                    <a:bodyPr/>
                    <a:lstStyle/>
                    <a:p>
                      <a:r>
                        <a:rPr lang="en-IN" sz="1800" dirty="0"/>
                        <a:t>-</a:t>
                      </a:r>
                    </a:p>
                  </a:txBody>
                  <a:tcPr/>
                </a:tc>
                <a:tc>
                  <a:txBody>
                    <a:bodyPr/>
                    <a:lstStyle/>
                    <a:p>
                      <a:r>
                        <a:rPr lang="en-IN" sz="1800" dirty="0"/>
                        <a:t>-</a:t>
                      </a:r>
                    </a:p>
                  </a:txBody>
                  <a:tcPr/>
                </a:tc>
                <a:tc>
                  <a:txBody>
                    <a:bodyPr/>
                    <a:lstStyle/>
                    <a:p>
                      <a:r>
                        <a:rPr lang="en-IN" sz="1800" dirty="0"/>
                        <a:t>1.80</a:t>
                      </a:r>
                    </a:p>
                  </a:txBody>
                  <a:tcPr/>
                </a:tc>
                <a:tc>
                  <a:txBody>
                    <a:bodyPr/>
                    <a:lstStyle/>
                    <a:p>
                      <a:r>
                        <a:rPr lang="en-IN" sz="1800" dirty="0"/>
                        <a:t>7</a:t>
                      </a:r>
                    </a:p>
                  </a:txBody>
                  <a:tcPr/>
                </a:tc>
                <a:extLst>
                  <a:ext uri="{0D108BD9-81ED-4DB2-BD59-A6C34878D82A}">
                    <a16:rowId xmlns:a16="http://schemas.microsoft.com/office/drawing/2014/main" val="659407658"/>
                  </a:ext>
                </a:extLst>
              </a:tr>
              <a:tr h="370840">
                <a:tc>
                  <a:txBody>
                    <a:bodyPr/>
                    <a:lstStyle/>
                    <a:p>
                      <a:r>
                        <a:rPr lang="en-IN" sz="1800" dirty="0"/>
                        <a:t>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8</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9</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4f</a:t>
                      </a:r>
                      <a:r>
                        <a:rPr lang="en-IN" sz="1800" baseline="30000" dirty="0"/>
                        <a:t>8</a:t>
                      </a:r>
                      <a:endParaRPr lang="en-IN" sz="1800" dirty="0"/>
                    </a:p>
                  </a:txBody>
                  <a:tcPr/>
                </a:tc>
                <a:tc>
                  <a:txBody>
                    <a:bodyPr/>
                    <a:lstStyle/>
                    <a:p>
                      <a:r>
                        <a:rPr lang="en-IN" sz="1800" dirty="0"/>
                        <a:t>-</a:t>
                      </a:r>
                    </a:p>
                  </a:txBody>
                  <a:tcPr/>
                </a:tc>
                <a:tc>
                  <a:txBody>
                    <a:bodyPr/>
                    <a:lstStyle/>
                    <a:p>
                      <a:r>
                        <a:rPr lang="en-IN" sz="1800" dirty="0"/>
                        <a:t>4f</a:t>
                      </a:r>
                      <a:r>
                        <a:rPr lang="en-IN" sz="1800" baseline="30000" dirty="0"/>
                        <a:t>7</a:t>
                      </a:r>
                      <a:endParaRPr lang="en-IN" sz="1800" dirty="0"/>
                    </a:p>
                  </a:txBody>
                  <a:tcPr/>
                </a:tc>
                <a:tc>
                  <a:txBody>
                    <a:bodyPr/>
                    <a:lstStyle/>
                    <a:p>
                      <a:r>
                        <a:rPr lang="en-IN" sz="1800" dirty="0"/>
                        <a:t>1.78</a:t>
                      </a:r>
                    </a:p>
                  </a:txBody>
                  <a:tcPr/>
                </a:tc>
                <a:tc>
                  <a:txBody>
                    <a:bodyPr/>
                    <a:lstStyle/>
                    <a:p>
                      <a:r>
                        <a:rPr lang="en-IN" sz="1800" dirty="0"/>
                        <a:t>8</a:t>
                      </a:r>
                    </a:p>
                  </a:txBody>
                  <a:tcPr/>
                </a:tc>
                <a:extLst>
                  <a:ext uri="{0D108BD9-81ED-4DB2-BD59-A6C34878D82A}">
                    <a16:rowId xmlns:a16="http://schemas.microsoft.com/office/drawing/2014/main" val="937562338"/>
                  </a:ext>
                </a:extLst>
              </a:tr>
              <a:tr h="370840">
                <a:tc>
                  <a:txBody>
                    <a:bodyPr/>
                    <a:lstStyle/>
                    <a:p>
                      <a:r>
                        <a:rPr lang="en-IN" sz="1800" dirty="0"/>
                        <a:t>Dy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9</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10</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9</a:t>
                      </a:r>
                      <a:endParaRPr lang="en-IN" sz="1800" dirty="0"/>
                    </a:p>
                  </a:txBody>
                  <a:tcPr/>
                </a:tc>
                <a:tc>
                  <a:txBody>
                    <a:bodyPr/>
                    <a:lstStyle/>
                    <a:p>
                      <a:r>
                        <a:rPr lang="en-IN" sz="1800" dirty="0"/>
                        <a:t>-</a:t>
                      </a:r>
                    </a:p>
                  </a:txBody>
                  <a:tcPr/>
                </a:tc>
                <a:tc>
                  <a:txBody>
                    <a:bodyPr/>
                    <a:lstStyle/>
                    <a:p>
                      <a:r>
                        <a:rPr lang="en-IN" sz="1800" dirty="0"/>
                        <a:t>4f</a:t>
                      </a:r>
                      <a:r>
                        <a:rPr lang="en-IN" sz="1800" baseline="30000" dirty="0"/>
                        <a:t>8</a:t>
                      </a:r>
                      <a:endParaRPr lang="en-IN" sz="1800" dirty="0"/>
                    </a:p>
                  </a:txBody>
                  <a:tcPr/>
                </a:tc>
                <a:tc>
                  <a:txBody>
                    <a:bodyPr/>
                    <a:lstStyle/>
                    <a:p>
                      <a:r>
                        <a:rPr lang="en-IN" sz="1800" dirty="0"/>
                        <a:t>1.77</a:t>
                      </a:r>
                    </a:p>
                  </a:txBody>
                  <a:tcPr/>
                </a:tc>
                <a:tc>
                  <a:txBody>
                    <a:bodyPr/>
                    <a:lstStyle/>
                    <a:p>
                      <a:r>
                        <a:rPr lang="en-IN" sz="1800" dirty="0"/>
                        <a:t>9</a:t>
                      </a:r>
                    </a:p>
                  </a:txBody>
                  <a:tcPr/>
                </a:tc>
                <a:extLst>
                  <a:ext uri="{0D108BD9-81ED-4DB2-BD59-A6C34878D82A}">
                    <a16:rowId xmlns:a16="http://schemas.microsoft.com/office/drawing/2014/main" val="2761516664"/>
                  </a:ext>
                </a:extLst>
              </a:tr>
              <a:tr h="370840">
                <a:tc>
                  <a:txBody>
                    <a:bodyPr/>
                    <a:lstStyle/>
                    <a:p>
                      <a:r>
                        <a:rPr lang="en-IN" sz="1800" dirty="0"/>
                        <a:t>Ho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10</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11</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10</a:t>
                      </a:r>
                      <a:endParaRPr lang="en-IN" sz="1800" dirty="0"/>
                    </a:p>
                  </a:txBody>
                  <a:tcPr/>
                </a:tc>
                <a:tc>
                  <a:txBody>
                    <a:bodyPr/>
                    <a:lstStyle/>
                    <a:p>
                      <a:r>
                        <a:rPr lang="en-IN" sz="1800" dirty="0"/>
                        <a:t>-</a:t>
                      </a:r>
                    </a:p>
                  </a:txBody>
                  <a:tcPr/>
                </a:tc>
                <a:tc>
                  <a:txBody>
                    <a:bodyPr/>
                    <a:lstStyle/>
                    <a:p>
                      <a:r>
                        <a:rPr lang="en-IN" sz="1800" dirty="0"/>
                        <a:t>-</a:t>
                      </a:r>
                    </a:p>
                  </a:txBody>
                  <a:tcPr/>
                </a:tc>
                <a:tc>
                  <a:txBody>
                    <a:bodyPr/>
                    <a:lstStyle/>
                    <a:p>
                      <a:r>
                        <a:rPr lang="en-IN" sz="1800" dirty="0"/>
                        <a:t>1.77</a:t>
                      </a:r>
                    </a:p>
                  </a:txBody>
                  <a:tcPr/>
                </a:tc>
                <a:tc>
                  <a:txBody>
                    <a:bodyPr/>
                    <a:lstStyle/>
                    <a:p>
                      <a:r>
                        <a:rPr lang="en-IN" sz="1800" dirty="0"/>
                        <a:t>10</a:t>
                      </a:r>
                    </a:p>
                  </a:txBody>
                  <a:tcPr/>
                </a:tc>
                <a:extLst>
                  <a:ext uri="{0D108BD9-81ED-4DB2-BD59-A6C34878D82A}">
                    <a16:rowId xmlns:a16="http://schemas.microsoft.com/office/drawing/2014/main" val="783942393"/>
                  </a:ext>
                </a:extLst>
              </a:tr>
              <a:tr h="370840">
                <a:tc>
                  <a:txBody>
                    <a:bodyPr/>
                    <a:lstStyle/>
                    <a:p>
                      <a:r>
                        <a:rPr lang="en-IN" sz="1800" dirty="0"/>
                        <a: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11</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11</a:t>
                      </a:r>
                      <a:endParaRPr lang="en-IN" sz="1800" dirty="0"/>
                    </a:p>
                  </a:txBody>
                  <a:tcPr/>
                </a:tc>
                <a:tc>
                  <a:txBody>
                    <a:bodyPr/>
                    <a:lstStyle/>
                    <a:p>
                      <a:r>
                        <a:rPr lang="en-IN" sz="1800" dirty="0"/>
                        <a:t>-</a:t>
                      </a:r>
                    </a:p>
                  </a:txBody>
                  <a:tcPr/>
                </a:tc>
                <a:tc>
                  <a:txBody>
                    <a:bodyPr/>
                    <a:lstStyle/>
                    <a:p>
                      <a:r>
                        <a:rPr lang="en-IN" sz="1800" dirty="0"/>
                        <a:t>-</a:t>
                      </a:r>
                    </a:p>
                  </a:txBody>
                  <a:tcPr/>
                </a:tc>
                <a:tc>
                  <a:txBody>
                    <a:bodyPr/>
                    <a:lstStyle/>
                    <a:p>
                      <a:r>
                        <a:rPr lang="en-IN" sz="1800" dirty="0"/>
                        <a:t>1.76</a:t>
                      </a:r>
                    </a:p>
                  </a:txBody>
                  <a:tcPr/>
                </a:tc>
                <a:tc>
                  <a:txBody>
                    <a:bodyPr/>
                    <a:lstStyle/>
                    <a:p>
                      <a:r>
                        <a:rPr lang="en-IN" sz="1800" dirty="0"/>
                        <a:t>11</a:t>
                      </a:r>
                    </a:p>
                  </a:txBody>
                  <a:tcPr/>
                </a:tc>
                <a:extLst>
                  <a:ext uri="{0D108BD9-81ED-4DB2-BD59-A6C34878D82A}">
                    <a16:rowId xmlns:a16="http://schemas.microsoft.com/office/drawing/2014/main" val="3786365516"/>
                  </a:ext>
                </a:extLst>
              </a:tr>
              <a:tr h="370840">
                <a:tc>
                  <a:txBody>
                    <a:bodyPr/>
                    <a:lstStyle/>
                    <a:p>
                      <a:r>
                        <a:rPr lang="en-IN" sz="1800" dirty="0"/>
                        <a:t>Tm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13</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12</a:t>
                      </a:r>
                      <a:endParaRPr lang="en-IN" sz="1800" dirty="0"/>
                    </a:p>
                  </a:txBody>
                  <a:tcPr/>
                </a:tc>
                <a:tc>
                  <a:txBody>
                    <a:bodyPr/>
                    <a:lstStyle/>
                    <a:p>
                      <a:r>
                        <a:rPr lang="en-IN" sz="1800" dirty="0"/>
                        <a:t>4f</a:t>
                      </a:r>
                      <a:r>
                        <a:rPr lang="en-IN" sz="1800" baseline="30000" dirty="0"/>
                        <a:t>13</a:t>
                      </a:r>
                      <a:endParaRPr lang="en-IN" sz="1800" dirty="0"/>
                    </a:p>
                  </a:txBody>
                  <a:tcPr/>
                </a:tc>
                <a:tc>
                  <a:txBody>
                    <a:bodyPr/>
                    <a:lstStyle/>
                    <a:p>
                      <a:r>
                        <a:rPr lang="en-IN" sz="1800" dirty="0"/>
                        <a:t>-</a:t>
                      </a:r>
                    </a:p>
                  </a:txBody>
                  <a:tcPr/>
                </a:tc>
                <a:tc>
                  <a:txBody>
                    <a:bodyPr/>
                    <a:lstStyle/>
                    <a:p>
                      <a:r>
                        <a:rPr lang="en-IN" sz="1800" dirty="0"/>
                        <a:t>1.75</a:t>
                      </a:r>
                    </a:p>
                  </a:txBody>
                  <a:tcPr/>
                </a:tc>
                <a:tc>
                  <a:txBody>
                    <a:bodyPr/>
                    <a:lstStyle/>
                    <a:p>
                      <a:r>
                        <a:rPr lang="en-IN" sz="1800" dirty="0"/>
                        <a:t>12</a:t>
                      </a:r>
                    </a:p>
                  </a:txBody>
                  <a:tcPr/>
                </a:tc>
                <a:extLst>
                  <a:ext uri="{0D108BD9-81ED-4DB2-BD59-A6C34878D82A}">
                    <a16:rowId xmlns:a16="http://schemas.microsoft.com/office/drawing/2014/main" val="2986290700"/>
                  </a:ext>
                </a:extLst>
              </a:tr>
              <a:tr h="370840">
                <a:tc>
                  <a:txBody>
                    <a:bodyPr/>
                    <a:lstStyle/>
                    <a:p>
                      <a:r>
                        <a:rPr lang="en-IN" sz="1800" dirty="0"/>
                        <a:t>Yb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13</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14</a:t>
                      </a:r>
                      <a:r>
                        <a:rPr kumimoji="0" lang="en-IN" sz="1600" b="1" i="0" u="none" strike="noStrike" kern="1200" cap="none" spc="0" normalizeH="0" baseline="0" noProof="0" dirty="0">
                          <a:ln>
                            <a:noFill/>
                          </a:ln>
                          <a:solidFill>
                            <a:schemeClr val="tx1"/>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chemeClr val="tx1"/>
                          </a:solidFill>
                          <a:effectLst/>
                          <a:highlight>
                            <a:srgbClr val="FFFFFF"/>
                          </a:highlight>
                          <a:uLnTx/>
                          <a:uFillTx/>
                          <a:latin typeface="Open Sans" panose="020B0606030504020204" pitchFamily="34" charset="0"/>
                          <a:ea typeface="+mn-ea"/>
                          <a:cs typeface="+mn-cs"/>
                        </a:rPr>
                        <a:t>0</a:t>
                      </a:r>
                      <a:endParaRPr kumimoji="0" lang="en-IN" sz="1600" b="1" i="0" u="none" strike="noStrike" kern="1200" cap="none" spc="0" normalizeH="0" baseline="30000" noProof="0" dirty="0">
                        <a:ln>
                          <a:noFill/>
                        </a:ln>
                        <a:solidFill>
                          <a:schemeClr val="tx1"/>
                        </a:solidFill>
                        <a:effectLst/>
                        <a:uLnTx/>
                        <a:uFillTx/>
                        <a:latin typeface="Calibri"/>
                        <a:ea typeface="+mn-ea"/>
                        <a:cs typeface="+mn-cs"/>
                      </a:endParaRPr>
                    </a:p>
                  </a:txBody>
                  <a:tcPr/>
                </a:tc>
                <a:tc>
                  <a:txBody>
                    <a:bodyPr/>
                    <a:lstStyle/>
                    <a:p>
                      <a:r>
                        <a:rPr lang="en-IN" sz="1800" dirty="0"/>
                        <a:t>4f</a:t>
                      </a:r>
                      <a:r>
                        <a:rPr lang="en-IN" sz="1800" baseline="30000" dirty="0"/>
                        <a:t>13</a:t>
                      </a:r>
                      <a:endParaRPr lang="en-IN" sz="1800" dirty="0"/>
                    </a:p>
                  </a:txBody>
                  <a:tcPr/>
                </a:tc>
                <a:tc>
                  <a:txBody>
                    <a:bodyPr/>
                    <a:lstStyle/>
                    <a:p>
                      <a:r>
                        <a:rPr lang="en-IN" sz="1800" dirty="0"/>
                        <a:t>4f</a:t>
                      </a:r>
                      <a:r>
                        <a:rPr lang="en-IN" sz="1800" baseline="30000" dirty="0"/>
                        <a:t>14</a:t>
                      </a:r>
                      <a:endParaRPr lang="en-IN" sz="1800" dirty="0"/>
                    </a:p>
                  </a:txBody>
                  <a:tcPr/>
                </a:tc>
                <a:tc>
                  <a:txBody>
                    <a:bodyPr/>
                    <a:lstStyle/>
                    <a:p>
                      <a:r>
                        <a:rPr lang="en-IN" sz="1800" dirty="0"/>
                        <a:t>-</a:t>
                      </a:r>
                    </a:p>
                  </a:txBody>
                  <a:tcPr/>
                </a:tc>
                <a:tc>
                  <a:txBody>
                    <a:bodyPr/>
                    <a:lstStyle/>
                    <a:p>
                      <a:r>
                        <a:rPr lang="en-IN" sz="1800" dirty="0"/>
                        <a:t>1.94</a:t>
                      </a:r>
                    </a:p>
                  </a:txBody>
                  <a:tcPr/>
                </a:tc>
                <a:tc>
                  <a:txBody>
                    <a:bodyPr/>
                    <a:lstStyle/>
                    <a:p>
                      <a:r>
                        <a:rPr lang="en-IN" sz="1800" dirty="0"/>
                        <a:t>13</a:t>
                      </a:r>
                    </a:p>
                  </a:txBody>
                  <a:tcPr/>
                </a:tc>
                <a:extLst>
                  <a:ext uri="{0D108BD9-81ED-4DB2-BD59-A6C34878D82A}">
                    <a16:rowId xmlns:a16="http://schemas.microsoft.com/office/drawing/2014/main" val="3860773438"/>
                  </a:ext>
                </a:extLst>
              </a:tr>
              <a:tr h="370840">
                <a:tc>
                  <a:txBody>
                    <a:bodyPr/>
                    <a:lstStyle/>
                    <a:p>
                      <a:r>
                        <a:rPr lang="en-IN" sz="1800" dirty="0"/>
                        <a:t>Lu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14</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rgbClr val="FF0000"/>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[Xe]6s</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2</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4f</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14</a:t>
                      </a:r>
                      <a:r>
                        <a:rPr kumimoji="0" lang="en-IN" sz="1600" b="1" i="0" u="none" strike="noStrike" kern="1200" cap="none" spc="0" normalizeH="0" baseline="0" noProof="0" dirty="0">
                          <a:ln>
                            <a:noFill/>
                          </a:ln>
                          <a:solidFill>
                            <a:srgbClr val="FF0000"/>
                          </a:solidFill>
                          <a:effectLst/>
                          <a:highlight>
                            <a:srgbClr val="FFFFFF"/>
                          </a:highlight>
                          <a:uLnTx/>
                          <a:uFillTx/>
                          <a:latin typeface="Open Sans" panose="020B0606030504020204" pitchFamily="34" charset="0"/>
                          <a:ea typeface="+mn-ea"/>
                          <a:cs typeface="+mn-cs"/>
                        </a:rPr>
                        <a:t> 5d</a:t>
                      </a:r>
                      <a:r>
                        <a:rPr kumimoji="0" lang="en-IN" sz="1600" b="1" i="0" u="none" strike="noStrike" kern="1200" cap="none" spc="0" normalizeH="0" baseline="30000" noProof="0" dirty="0">
                          <a:ln>
                            <a:noFill/>
                          </a:ln>
                          <a:solidFill>
                            <a:srgbClr val="FF0000"/>
                          </a:solidFill>
                          <a:effectLst/>
                          <a:highlight>
                            <a:srgbClr val="FFFFFF"/>
                          </a:highlight>
                          <a:uLnTx/>
                          <a:uFillTx/>
                          <a:latin typeface="Open Sans" panose="020B0606030504020204" pitchFamily="34" charset="0"/>
                          <a:ea typeface="+mn-ea"/>
                          <a:cs typeface="+mn-cs"/>
                        </a:rPr>
                        <a:t>1</a:t>
                      </a:r>
                      <a:endParaRPr kumimoji="0" lang="en-IN" sz="1600" b="1" i="0" u="none" strike="noStrike" kern="1200" cap="none" spc="0" normalizeH="0" baseline="30000" noProof="0" dirty="0">
                        <a:ln>
                          <a:noFill/>
                        </a:ln>
                        <a:solidFill>
                          <a:srgbClr val="FF0000"/>
                        </a:solidFill>
                        <a:effectLst/>
                        <a:uLnTx/>
                        <a:uFillTx/>
                        <a:latin typeface="Calibri"/>
                        <a:ea typeface="+mn-ea"/>
                        <a:cs typeface="+mn-cs"/>
                      </a:endParaRPr>
                    </a:p>
                  </a:txBody>
                  <a:tcPr/>
                </a:tc>
                <a:tc>
                  <a:txBody>
                    <a:bodyPr/>
                    <a:lstStyle/>
                    <a:p>
                      <a:r>
                        <a:rPr lang="en-IN" sz="1800" dirty="0">
                          <a:solidFill>
                            <a:srgbClr val="FF0000"/>
                          </a:solidFill>
                        </a:rPr>
                        <a:t>4f</a:t>
                      </a:r>
                      <a:r>
                        <a:rPr lang="en-IN" sz="1800" baseline="30000" dirty="0">
                          <a:solidFill>
                            <a:srgbClr val="FF0000"/>
                          </a:solidFill>
                        </a:rPr>
                        <a:t>14</a:t>
                      </a:r>
                      <a:endParaRPr lang="en-IN" sz="1800" dirty="0">
                        <a:solidFill>
                          <a:srgbClr val="FF0000"/>
                        </a:solidFill>
                      </a:endParaRPr>
                    </a:p>
                  </a:txBody>
                  <a:tcPr/>
                </a:tc>
                <a:tc>
                  <a:txBody>
                    <a:bodyPr/>
                    <a:lstStyle/>
                    <a:p>
                      <a:r>
                        <a:rPr lang="en-IN" sz="1800" dirty="0"/>
                        <a:t>-</a:t>
                      </a:r>
                    </a:p>
                  </a:txBody>
                  <a:tcPr/>
                </a:tc>
                <a:tc>
                  <a:txBody>
                    <a:bodyPr/>
                    <a:lstStyle/>
                    <a:p>
                      <a:r>
                        <a:rPr lang="en-IN" sz="1800" dirty="0"/>
                        <a:t>-</a:t>
                      </a:r>
                    </a:p>
                  </a:txBody>
                  <a:tcPr/>
                </a:tc>
                <a:tc>
                  <a:txBody>
                    <a:bodyPr/>
                    <a:lstStyle/>
                    <a:p>
                      <a:r>
                        <a:rPr lang="en-IN" sz="1800" dirty="0"/>
                        <a:t>1.73</a:t>
                      </a:r>
                    </a:p>
                  </a:txBody>
                  <a:tcPr/>
                </a:tc>
                <a:tc>
                  <a:txBody>
                    <a:bodyPr/>
                    <a:lstStyle/>
                    <a:p>
                      <a:r>
                        <a:rPr lang="en-IN" sz="1800" dirty="0"/>
                        <a:t>14</a:t>
                      </a:r>
                    </a:p>
                  </a:txBody>
                  <a:tcPr/>
                </a:tc>
                <a:extLst>
                  <a:ext uri="{0D108BD9-81ED-4DB2-BD59-A6C34878D82A}">
                    <a16:rowId xmlns:a16="http://schemas.microsoft.com/office/drawing/2014/main" val="3339103941"/>
                  </a:ext>
                </a:extLst>
              </a:tr>
            </a:tbl>
          </a:graphicData>
        </a:graphic>
      </p:graphicFrame>
    </p:spTree>
    <p:extLst>
      <p:ext uri="{BB962C8B-B14F-4D97-AF65-F5344CB8AC3E}">
        <p14:creationId xmlns:p14="http://schemas.microsoft.com/office/powerpoint/2010/main" val="2446372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BA9056-5E55-C914-8D41-7507C5B8AE79}"/>
              </a:ext>
            </a:extLst>
          </p:cNvPr>
          <p:cNvSpPr txBox="1"/>
          <p:nvPr/>
        </p:nvSpPr>
        <p:spPr>
          <a:xfrm>
            <a:off x="457200" y="94046"/>
            <a:ext cx="8305800" cy="4887877"/>
          </a:xfrm>
          <a:prstGeom prst="rect">
            <a:avLst/>
          </a:prstGeom>
          <a:noFill/>
        </p:spPr>
        <p:txBody>
          <a:bodyPr wrap="square">
            <a:spAutoFit/>
          </a:bodyPr>
          <a:lstStyle/>
          <a:p>
            <a:pPr indent="228600" algn="ctr">
              <a:lnSpc>
                <a:spcPct val="107000"/>
              </a:lnSpc>
              <a:spcAft>
                <a:spcPts val="800"/>
              </a:spcAft>
            </a:pPr>
            <a:r>
              <a:rPr lang="en-US" sz="3200" b="1" dirty="0">
                <a:solidFill>
                  <a:srgbClr val="C00000"/>
                </a:solidFill>
                <a:latin typeface="Times New Roman" panose="02020603050405020304" pitchFamily="18" charset="0"/>
                <a:ea typeface="Arial Unicode MS"/>
                <a:cs typeface="Times New Roman" panose="02020603050405020304" pitchFamily="18" charset="0"/>
              </a:rPr>
              <a:t>Syllabus</a:t>
            </a:r>
            <a:endParaRPr lang="en-US" sz="3200" dirty="0">
              <a:solidFill>
                <a:srgbClr val="C00000"/>
              </a:solidFill>
              <a:effectLst/>
              <a:latin typeface="Times New Roman" panose="02020603050405020304" pitchFamily="18" charset="0"/>
              <a:ea typeface="Arial Unicode MS"/>
              <a:cs typeface="Times New Roman" panose="02020603050405020304" pitchFamily="18" charset="0"/>
            </a:endParaRPr>
          </a:p>
          <a:p>
            <a:pPr marL="514350" indent="-514350" algn="just">
              <a:lnSpc>
                <a:spcPct val="107000"/>
              </a:lnSpc>
              <a:spcAft>
                <a:spcPts val="800"/>
              </a:spcAft>
              <a:buAutoNum type="arabicPeriod"/>
            </a:pPr>
            <a:r>
              <a:rPr lang="en-US" sz="3200" b="1" dirty="0">
                <a:solidFill>
                  <a:srgbClr val="7030A0"/>
                </a:solidFill>
                <a:effectLst/>
                <a:latin typeface="Times New Roman" panose="02020603050405020304" pitchFamily="18" charset="0"/>
                <a:ea typeface="Arial Unicode MS"/>
                <a:cs typeface="Times New Roman" panose="02020603050405020304" pitchFamily="18" charset="0"/>
              </a:rPr>
              <a:t>Electronic configuration</a:t>
            </a:r>
          </a:p>
          <a:p>
            <a:pPr marL="514350" indent="-514350" algn="just">
              <a:lnSpc>
                <a:spcPct val="107000"/>
              </a:lnSpc>
              <a:spcAft>
                <a:spcPts val="800"/>
              </a:spcAft>
              <a:buAutoNum type="arabicPeriod"/>
            </a:pPr>
            <a:r>
              <a:rPr lang="en-US" sz="3200" b="1" dirty="0">
                <a:solidFill>
                  <a:srgbClr val="7030A0"/>
                </a:solidFill>
                <a:latin typeface="Times New Roman" panose="02020603050405020304" pitchFamily="18" charset="0"/>
                <a:ea typeface="Arial Unicode MS"/>
                <a:cs typeface="Times New Roman" panose="02020603050405020304" pitchFamily="18" charset="0"/>
              </a:rPr>
              <a:t>Lanthanide Contraction</a:t>
            </a:r>
          </a:p>
          <a:p>
            <a:pPr marL="514350" indent="-514350" algn="just">
              <a:lnSpc>
                <a:spcPct val="107000"/>
              </a:lnSpc>
              <a:spcAft>
                <a:spcPts val="800"/>
              </a:spcAft>
              <a:buAutoNum type="arabicPeriod"/>
            </a:pPr>
            <a:r>
              <a:rPr lang="en-US" sz="3200" b="1" dirty="0">
                <a:solidFill>
                  <a:srgbClr val="7030A0"/>
                </a:solidFill>
                <a:effectLst/>
                <a:latin typeface="Times New Roman" panose="02020603050405020304" pitchFamily="18" charset="0"/>
                <a:ea typeface="Arial Unicode MS"/>
                <a:cs typeface="Times New Roman" panose="02020603050405020304" pitchFamily="18" charset="0"/>
              </a:rPr>
              <a:t>Oxidation State</a:t>
            </a:r>
          </a:p>
          <a:p>
            <a:pPr marL="514350" indent="-514350" algn="just">
              <a:lnSpc>
                <a:spcPct val="107000"/>
              </a:lnSpc>
              <a:spcAft>
                <a:spcPts val="800"/>
              </a:spcAft>
              <a:buAutoNum type="arabicPeriod"/>
            </a:pPr>
            <a:r>
              <a:rPr lang="en-US" sz="3200" b="1" dirty="0" err="1">
                <a:solidFill>
                  <a:srgbClr val="7030A0"/>
                </a:solidFill>
                <a:latin typeface="Times New Roman" panose="02020603050405020304" pitchFamily="18" charset="0"/>
                <a:ea typeface="Arial Unicode MS"/>
                <a:cs typeface="Times New Roman" panose="02020603050405020304" pitchFamily="18" charset="0"/>
              </a:rPr>
              <a:t>Colour</a:t>
            </a:r>
            <a:r>
              <a:rPr lang="en-US" sz="3200" b="1" dirty="0">
                <a:solidFill>
                  <a:srgbClr val="7030A0"/>
                </a:solidFill>
                <a:latin typeface="Times New Roman" panose="02020603050405020304" pitchFamily="18" charset="0"/>
                <a:ea typeface="Arial Unicode MS"/>
                <a:cs typeface="Times New Roman" panose="02020603050405020304" pitchFamily="18" charset="0"/>
              </a:rPr>
              <a:t> &amp; spectral properties</a:t>
            </a:r>
          </a:p>
          <a:p>
            <a:pPr marL="514350" indent="-514350" algn="just">
              <a:lnSpc>
                <a:spcPct val="107000"/>
              </a:lnSpc>
              <a:spcAft>
                <a:spcPts val="800"/>
              </a:spcAft>
              <a:buFontTx/>
              <a:buAutoNum type="arabicPeriod"/>
            </a:pPr>
            <a:r>
              <a:rPr lang="en-US" sz="3200" b="1" dirty="0">
                <a:solidFill>
                  <a:srgbClr val="7030A0"/>
                </a:solidFill>
                <a:effectLst/>
                <a:latin typeface="Times New Roman" panose="02020603050405020304" pitchFamily="18" charset="0"/>
                <a:ea typeface="Arial Unicode MS"/>
                <a:cs typeface="Times New Roman" panose="02020603050405020304" pitchFamily="18" charset="0"/>
              </a:rPr>
              <a:t>Magnetic </a:t>
            </a:r>
            <a:r>
              <a:rPr lang="en-US" sz="3200" b="1" dirty="0">
                <a:solidFill>
                  <a:srgbClr val="7030A0"/>
                </a:solidFill>
                <a:latin typeface="Times New Roman" panose="02020603050405020304" pitchFamily="18" charset="0"/>
                <a:ea typeface="Arial Unicode MS"/>
                <a:cs typeface="Times New Roman" panose="02020603050405020304" pitchFamily="18" charset="0"/>
              </a:rPr>
              <a:t>properties</a:t>
            </a:r>
          </a:p>
          <a:p>
            <a:pPr marL="514350" indent="-514350" algn="just">
              <a:lnSpc>
                <a:spcPct val="107000"/>
              </a:lnSpc>
              <a:spcAft>
                <a:spcPts val="800"/>
              </a:spcAft>
              <a:buAutoNum type="arabicPeriod"/>
            </a:pPr>
            <a:r>
              <a:rPr lang="en-US" sz="3200" b="1" dirty="0">
                <a:solidFill>
                  <a:srgbClr val="7030A0"/>
                </a:solidFill>
                <a:effectLst/>
                <a:latin typeface="Times New Roman" panose="02020603050405020304" pitchFamily="18" charset="0"/>
                <a:ea typeface="Arial Unicode MS"/>
                <a:cs typeface="Times New Roman" panose="02020603050405020304" pitchFamily="18" charset="0"/>
              </a:rPr>
              <a:t>Separation of Lanthanides (ion exchange method only)</a:t>
            </a:r>
          </a:p>
        </p:txBody>
      </p:sp>
    </p:spTree>
    <p:extLst>
      <p:ext uri="{BB962C8B-B14F-4D97-AF65-F5344CB8AC3E}">
        <p14:creationId xmlns:p14="http://schemas.microsoft.com/office/powerpoint/2010/main" val="3161618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a:spLocks noChangeArrowheads="1"/>
          </p:cNvSpPr>
          <p:nvPr/>
        </p:nvSpPr>
        <p:spPr bwMode="auto">
          <a:xfrm>
            <a:off x="2495550" y="452735"/>
            <a:ext cx="4286250" cy="461665"/>
          </a:xfrm>
          <a:prstGeom prst="rect">
            <a:avLst/>
          </a:prstGeom>
          <a:solidFill>
            <a:srgbClr val="00FF00"/>
          </a:solidFill>
          <a:ln w="9525">
            <a:noFill/>
            <a:miter lim="800000"/>
            <a:headEnd/>
            <a:tailEnd/>
          </a:ln>
        </p:spPr>
        <p:txBody>
          <a:bodyPr>
            <a:spAutoFit/>
          </a:bodyPr>
          <a:lstStyle/>
          <a:p>
            <a:pPr algn="ctr">
              <a:spcBef>
                <a:spcPct val="50000"/>
              </a:spcBef>
            </a:pPr>
            <a:r>
              <a:rPr lang="en-US" sz="2400" b="1" dirty="0"/>
              <a:t>Reference</a:t>
            </a:r>
            <a:endParaRPr lang="en-US" sz="2400" dirty="0"/>
          </a:p>
        </p:txBody>
      </p:sp>
      <p:sp>
        <p:nvSpPr>
          <p:cNvPr id="32770" name="Text Box 3"/>
          <p:cNvSpPr txBox="1">
            <a:spLocks noChangeArrowheads="1"/>
          </p:cNvSpPr>
          <p:nvPr/>
        </p:nvSpPr>
        <p:spPr bwMode="auto">
          <a:xfrm>
            <a:off x="393192" y="1302855"/>
            <a:ext cx="8385048" cy="830997"/>
          </a:xfrm>
          <a:prstGeom prst="rect">
            <a:avLst/>
          </a:prstGeom>
          <a:noFill/>
          <a:ln w="9525">
            <a:noFill/>
            <a:miter lim="800000"/>
            <a:headEnd/>
            <a:tailEnd/>
          </a:ln>
        </p:spPr>
        <p:txBody>
          <a:bodyPr wrap="square">
            <a:spAutoFit/>
          </a:bodyPr>
          <a:lstStyle/>
          <a:p>
            <a:pPr marL="342900" indent="-342900">
              <a:buFont typeface="Arial" charset="0"/>
              <a:buChar char="•"/>
            </a:pPr>
            <a:r>
              <a:rPr lang="en-IN" sz="2400" b="1" dirty="0" err="1"/>
              <a:t>Ashim</a:t>
            </a:r>
            <a:r>
              <a:rPr lang="en-IN" sz="2400" b="1" dirty="0"/>
              <a:t> K Das , </a:t>
            </a:r>
            <a:r>
              <a:rPr lang="en-IN" sz="2400" b="1" i="1" dirty="0"/>
              <a:t>Fundamental Concept of Inorganic Chemistry</a:t>
            </a:r>
            <a:r>
              <a:rPr lang="en-IN" sz="2400" b="1" dirty="0"/>
              <a:t>, CBC Publishers &amp; Distributors, Volume 1</a:t>
            </a:r>
          </a:p>
        </p:txBody>
      </p:sp>
    </p:spTree>
    <p:extLst>
      <p:ext uri="{BB962C8B-B14F-4D97-AF65-F5344CB8AC3E}">
        <p14:creationId xmlns:p14="http://schemas.microsoft.com/office/powerpoint/2010/main" val="1089407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9001" y="2514600"/>
            <a:ext cx="3825599" cy="1107996"/>
          </a:xfrm>
          <a:prstGeom prst="rect">
            <a:avLst/>
          </a:prstGeom>
        </p:spPr>
        <p:txBody>
          <a:bodyPr wrap="none">
            <a:spAutoFit/>
          </a:bodyPr>
          <a:lstStyle/>
          <a:p>
            <a:r>
              <a:rPr lang="en-US" sz="6600" b="1" dirty="0"/>
              <a:t>Thank you</a:t>
            </a:r>
            <a:endParaRPr lang="en-US" sz="6600" dirty="0"/>
          </a:p>
        </p:txBody>
      </p:sp>
    </p:spTree>
    <p:extLst>
      <p:ext uri="{BB962C8B-B14F-4D97-AF65-F5344CB8AC3E}">
        <p14:creationId xmlns:p14="http://schemas.microsoft.com/office/powerpoint/2010/main" val="182400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BA9056-5E55-C914-8D41-7507C5B8AE79}"/>
              </a:ext>
            </a:extLst>
          </p:cNvPr>
          <p:cNvSpPr txBox="1"/>
          <p:nvPr/>
        </p:nvSpPr>
        <p:spPr>
          <a:xfrm>
            <a:off x="457200" y="94046"/>
            <a:ext cx="8305800" cy="6585264"/>
          </a:xfrm>
          <a:prstGeom prst="rect">
            <a:avLst/>
          </a:prstGeom>
          <a:noFill/>
        </p:spPr>
        <p:txBody>
          <a:bodyPr wrap="square">
            <a:spAutoFit/>
          </a:bodyPr>
          <a:lstStyle/>
          <a:p>
            <a:pPr indent="228600" algn="ctr">
              <a:lnSpc>
                <a:spcPct val="107000"/>
              </a:lnSpc>
              <a:spcAft>
                <a:spcPts val="800"/>
              </a:spcAft>
            </a:pPr>
            <a:r>
              <a:rPr lang="en-US" sz="3200" b="1" dirty="0">
                <a:solidFill>
                  <a:srgbClr val="C00000"/>
                </a:solidFill>
                <a:effectLst/>
                <a:latin typeface="Times New Roman" panose="02020603050405020304" pitchFamily="18" charset="0"/>
                <a:ea typeface="Arial Unicode MS"/>
                <a:cs typeface="Times New Roman" panose="02020603050405020304" pitchFamily="18" charset="0"/>
              </a:rPr>
              <a:t>f-block elements</a:t>
            </a:r>
            <a:endParaRPr lang="en-US" sz="3200" dirty="0">
              <a:solidFill>
                <a:srgbClr val="C00000"/>
              </a:solidFill>
              <a:effectLst/>
              <a:latin typeface="Times New Roman" panose="02020603050405020304" pitchFamily="18" charset="0"/>
              <a:ea typeface="Arial Unicode MS"/>
              <a:cs typeface="Times New Roman" panose="02020603050405020304" pitchFamily="18" charset="0"/>
            </a:endParaRPr>
          </a:p>
          <a:p>
            <a:pPr indent="228600" algn="just">
              <a:lnSpc>
                <a:spcPct val="107000"/>
              </a:lnSpc>
              <a:spcAft>
                <a:spcPts val="800"/>
              </a:spcAft>
            </a:pPr>
            <a:r>
              <a:rPr lang="en-US" sz="3200" b="1" dirty="0">
                <a:solidFill>
                  <a:srgbClr val="000000"/>
                </a:solidFill>
                <a:effectLst/>
                <a:latin typeface="Times New Roman" panose="02020603050405020304" pitchFamily="18" charset="0"/>
                <a:ea typeface="Arial Unicode MS"/>
                <a:cs typeface="Times New Roman" panose="02020603050405020304" pitchFamily="18" charset="0"/>
              </a:rPr>
              <a:t>The f-block elements are those elements whose </a:t>
            </a:r>
            <a:r>
              <a:rPr lang="en-US" sz="3200" b="1" dirty="0">
                <a:solidFill>
                  <a:srgbClr val="FF0000"/>
                </a:solidFill>
                <a:effectLst/>
                <a:latin typeface="Times New Roman" panose="02020603050405020304" pitchFamily="18" charset="0"/>
                <a:ea typeface="Arial Unicode MS"/>
                <a:cs typeface="Times New Roman" panose="02020603050405020304" pitchFamily="18" charset="0"/>
              </a:rPr>
              <a:t>last electron (differentiating electron) enters into the (n-2)f-orbital at the valence shell. </a:t>
            </a:r>
            <a:r>
              <a:rPr lang="en-US" sz="3200" b="1" dirty="0">
                <a:solidFill>
                  <a:srgbClr val="000000"/>
                </a:solidFill>
                <a:effectLst/>
                <a:latin typeface="Times New Roman" panose="02020603050405020304" pitchFamily="18" charset="0"/>
                <a:ea typeface="Arial Unicode MS"/>
                <a:cs typeface="Times New Roman" panose="02020603050405020304" pitchFamily="18" charset="0"/>
              </a:rPr>
              <a:t>General electronic configuration of them is </a:t>
            </a:r>
            <a:r>
              <a:rPr lang="en-IN" sz="3200" b="1" dirty="0">
                <a:solidFill>
                  <a:srgbClr val="FF0000"/>
                </a:solidFill>
                <a:highlight>
                  <a:srgbClr val="FFFFFF"/>
                </a:highlight>
                <a:latin typeface="Times New Roman" panose="02020603050405020304" pitchFamily="18" charset="0"/>
                <a:ea typeface="Arial Unicode MS"/>
                <a:cs typeface="Times New Roman" panose="02020603050405020304" pitchFamily="18" charset="0"/>
              </a:rPr>
              <a:t>n</a:t>
            </a:r>
            <a:r>
              <a:rPr lang="en-IN" sz="3200" b="1" i="0" dirty="0">
                <a:solidFill>
                  <a:srgbClr val="FF0000"/>
                </a:solidFill>
                <a:effectLst/>
                <a:highlight>
                  <a:srgbClr val="FFFFFF"/>
                </a:highlight>
                <a:latin typeface="Times New Roman" panose="02020603050405020304" pitchFamily="18" charset="0"/>
                <a:cs typeface="Times New Roman" panose="02020603050405020304" pitchFamily="18" charset="0"/>
              </a:rPr>
              <a:t>s</a:t>
            </a:r>
            <a:r>
              <a:rPr lang="en-IN" sz="3200" b="1" i="0" baseline="30000" dirty="0">
                <a:solidFill>
                  <a:srgbClr val="FF0000"/>
                </a:solidFill>
                <a:effectLst/>
                <a:highlight>
                  <a:srgbClr val="FFFFFF"/>
                </a:highlight>
                <a:latin typeface="Times New Roman" panose="02020603050405020304" pitchFamily="18" charset="0"/>
                <a:cs typeface="Times New Roman" panose="02020603050405020304" pitchFamily="18" charset="0"/>
              </a:rPr>
              <a:t>2</a:t>
            </a:r>
            <a:r>
              <a:rPr lang="en-IN" sz="3200" b="1" i="0" dirty="0">
                <a:solidFill>
                  <a:srgbClr val="FF0000"/>
                </a:solidFill>
                <a:effectLst/>
                <a:highlight>
                  <a:srgbClr val="FFFFFF"/>
                </a:highlight>
                <a:latin typeface="Times New Roman" panose="02020603050405020304" pitchFamily="18" charset="0"/>
                <a:cs typeface="Times New Roman" panose="02020603050405020304" pitchFamily="18" charset="0"/>
              </a:rPr>
              <a:t> (n-1)d</a:t>
            </a:r>
            <a:r>
              <a:rPr lang="en-IN" sz="3200" b="1" i="0" baseline="30000" dirty="0">
                <a:solidFill>
                  <a:srgbClr val="FF0000"/>
                </a:solidFill>
                <a:effectLst/>
                <a:highlight>
                  <a:srgbClr val="FFFFFF"/>
                </a:highlight>
                <a:latin typeface="Times New Roman" panose="02020603050405020304" pitchFamily="18" charset="0"/>
                <a:cs typeface="Times New Roman" panose="02020603050405020304" pitchFamily="18" charset="0"/>
              </a:rPr>
              <a:t>0-1 </a:t>
            </a:r>
            <a:r>
              <a:rPr lang="en-IN" sz="3200" b="1" i="0" dirty="0">
                <a:solidFill>
                  <a:srgbClr val="FF0000"/>
                </a:solidFill>
                <a:effectLst/>
                <a:highlight>
                  <a:srgbClr val="FFFFFF"/>
                </a:highlight>
                <a:latin typeface="Times New Roman" panose="02020603050405020304" pitchFamily="18" charset="0"/>
                <a:cs typeface="Times New Roman" panose="02020603050405020304" pitchFamily="18" charset="0"/>
              </a:rPr>
              <a:t>(n-2)f</a:t>
            </a:r>
            <a:r>
              <a:rPr lang="en-IN" sz="3200" b="1" i="0" baseline="30000" dirty="0">
                <a:solidFill>
                  <a:srgbClr val="FF0000"/>
                </a:solidFill>
                <a:effectLst/>
                <a:highlight>
                  <a:srgbClr val="FFFFFF"/>
                </a:highlight>
                <a:latin typeface="Times New Roman" panose="02020603050405020304" pitchFamily="18" charset="0"/>
                <a:cs typeface="Times New Roman" panose="02020603050405020304" pitchFamily="18" charset="0"/>
              </a:rPr>
              <a:t>0-14</a:t>
            </a:r>
            <a:r>
              <a:rPr lang="en-IN" sz="3200" b="1" i="0" dirty="0">
                <a:solidFill>
                  <a:srgbClr val="FF0000"/>
                </a:solidFill>
                <a:effectLst/>
                <a:highlight>
                  <a:srgbClr val="FFFFFF"/>
                </a:highlight>
                <a:latin typeface="Times New Roman" panose="02020603050405020304" pitchFamily="18" charset="0"/>
                <a:cs typeface="Times New Roman" panose="02020603050405020304" pitchFamily="18" charset="0"/>
              </a:rPr>
              <a:t> . </a:t>
            </a:r>
            <a:r>
              <a:rPr lang="en-IN" sz="3200" b="1" i="0" dirty="0">
                <a:effectLst/>
                <a:highlight>
                  <a:srgbClr val="FFFFFF"/>
                </a:highlight>
                <a:latin typeface="Times New Roman" panose="02020603050405020304" pitchFamily="18" charset="0"/>
                <a:cs typeface="Times New Roman" panose="02020603050405020304" pitchFamily="18" charset="0"/>
              </a:rPr>
              <a:t>Since the last electron of them enter into (n-2) shell,</a:t>
            </a:r>
            <a:r>
              <a:rPr lang="en-IN" sz="3200" b="1" i="0" dirty="0">
                <a:solidFill>
                  <a:srgbClr val="FF0000"/>
                </a:solidFill>
                <a:effectLst/>
                <a:highlight>
                  <a:srgbClr val="FFFFFF"/>
                </a:highlight>
                <a:latin typeface="Times New Roman" panose="02020603050405020304" pitchFamily="18" charset="0"/>
                <a:cs typeface="Times New Roman" panose="02020603050405020304" pitchFamily="18" charset="0"/>
              </a:rPr>
              <a:t> </a:t>
            </a:r>
            <a:r>
              <a:rPr lang="en-US" sz="3200" b="1" i="0" dirty="0">
                <a:solidFill>
                  <a:srgbClr val="000000"/>
                </a:solidFill>
                <a:highlight>
                  <a:srgbClr val="FFFFFF"/>
                </a:highlight>
                <a:latin typeface="Times New Roman" panose="02020603050405020304" pitchFamily="18" charset="0"/>
                <a:cs typeface="Times New Roman" panose="02020603050405020304" pitchFamily="18" charset="0"/>
              </a:rPr>
              <a:t>t</a:t>
            </a:r>
            <a:r>
              <a:rPr lang="en-US" sz="3200" b="1" dirty="0">
                <a:solidFill>
                  <a:srgbClr val="000000"/>
                </a:solidFill>
                <a:effectLst/>
                <a:latin typeface="Times New Roman" panose="02020603050405020304" pitchFamily="18" charset="0"/>
                <a:ea typeface="Arial Unicode MS"/>
                <a:cs typeface="Times New Roman" panose="02020603050405020304" pitchFamily="18" charset="0"/>
              </a:rPr>
              <a:t>hey are called </a:t>
            </a:r>
            <a:r>
              <a:rPr lang="en-US" sz="3200" b="1" dirty="0">
                <a:solidFill>
                  <a:srgbClr val="FF0000"/>
                </a:solidFill>
                <a:effectLst/>
                <a:latin typeface="Times New Roman" panose="02020603050405020304" pitchFamily="18" charset="0"/>
                <a:ea typeface="Arial Unicode MS"/>
                <a:cs typeface="Times New Roman" panose="02020603050405020304" pitchFamily="18" charset="0"/>
              </a:rPr>
              <a:t>inner-transition elements. If the last electron enter into 4f orbital then are called Lanthanide and if enters into 5f orbital  then they are called Actinide</a:t>
            </a:r>
          </a:p>
          <a:p>
            <a:pPr indent="228600" algn="just">
              <a:lnSpc>
                <a:spcPct val="107000"/>
              </a:lnSpc>
              <a:spcAft>
                <a:spcPts val="800"/>
              </a:spcAft>
            </a:pPr>
            <a:r>
              <a:rPr lang="en-US" sz="3200" b="1" dirty="0">
                <a:solidFill>
                  <a:srgbClr val="7030A0"/>
                </a:solidFill>
                <a:effectLst/>
                <a:latin typeface="Times New Roman" panose="02020603050405020304" pitchFamily="18" charset="0"/>
                <a:ea typeface="Arial Unicode MS"/>
              </a:rPr>
              <a:t>All the f-block elements are metal.</a:t>
            </a:r>
            <a:endParaRPr lang="en-US" sz="3200" b="1" dirty="0">
              <a:solidFill>
                <a:srgbClr val="7030A0"/>
              </a:solidFill>
              <a:effectLst/>
              <a:latin typeface="Times New Roman" panose="02020603050405020304" pitchFamily="18" charset="0"/>
              <a:ea typeface="Arial Unicode MS"/>
              <a:cs typeface="Times New Roman" panose="02020603050405020304" pitchFamily="18" charset="0"/>
            </a:endParaRPr>
          </a:p>
        </p:txBody>
      </p:sp>
    </p:spTree>
    <p:extLst>
      <p:ext uri="{BB962C8B-B14F-4D97-AF65-F5344CB8AC3E}">
        <p14:creationId xmlns:p14="http://schemas.microsoft.com/office/powerpoint/2010/main" val="4115302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BA9056-5E55-C914-8D41-7507C5B8AE79}"/>
              </a:ext>
            </a:extLst>
          </p:cNvPr>
          <p:cNvSpPr txBox="1"/>
          <p:nvPr/>
        </p:nvSpPr>
        <p:spPr>
          <a:xfrm>
            <a:off x="457200" y="94046"/>
            <a:ext cx="8305800" cy="6511975"/>
          </a:xfrm>
          <a:prstGeom prst="rect">
            <a:avLst/>
          </a:prstGeom>
          <a:noFill/>
        </p:spPr>
        <p:txBody>
          <a:bodyPr wrap="square">
            <a:spAutoFit/>
          </a:bodyPr>
          <a:lstStyle/>
          <a:p>
            <a:pPr indent="228600" algn="ctr">
              <a:lnSpc>
                <a:spcPct val="107000"/>
              </a:lnSpc>
              <a:spcAft>
                <a:spcPts val="800"/>
              </a:spcAft>
            </a:pPr>
            <a:r>
              <a:rPr lang="en-US" sz="3600" b="1" dirty="0">
                <a:solidFill>
                  <a:srgbClr val="C00000"/>
                </a:solidFill>
                <a:effectLst/>
                <a:latin typeface="Times New Roman" panose="02020603050405020304" pitchFamily="18" charset="0"/>
                <a:ea typeface="Arial Unicode MS"/>
                <a:cs typeface="Times New Roman" panose="02020603050405020304" pitchFamily="18" charset="0"/>
              </a:rPr>
              <a:t>f-block elements</a:t>
            </a:r>
            <a:endParaRPr lang="en-US" sz="3200" dirty="0">
              <a:solidFill>
                <a:srgbClr val="C00000"/>
              </a:solidFill>
              <a:effectLst/>
              <a:latin typeface="Times New Roman" panose="02020603050405020304" pitchFamily="18" charset="0"/>
              <a:ea typeface="Arial Unicode MS"/>
              <a:cs typeface="Times New Roman" panose="02020603050405020304" pitchFamily="18" charset="0"/>
            </a:endParaRPr>
          </a:p>
          <a:p>
            <a:pPr indent="228600" algn="just">
              <a:lnSpc>
                <a:spcPct val="107000"/>
              </a:lnSpc>
              <a:spcAft>
                <a:spcPts val="800"/>
              </a:spcAft>
            </a:pPr>
            <a:r>
              <a:rPr lang="en-US" sz="3500" b="1" dirty="0">
                <a:solidFill>
                  <a:srgbClr val="000000"/>
                </a:solidFill>
                <a:effectLst/>
                <a:latin typeface="Times New Roman" panose="02020603050405020304" pitchFamily="18" charset="0"/>
                <a:ea typeface="Arial Unicode MS"/>
                <a:cs typeface="Times New Roman" panose="02020603050405020304" pitchFamily="18" charset="0"/>
              </a:rPr>
              <a:t>A total of 14 elements (</a:t>
            </a:r>
            <a:r>
              <a:rPr lang="en-US" sz="3500" b="1" baseline="-25000" dirty="0">
                <a:solidFill>
                  <a:srgbClr val="000000"/>
                </a:solidFill>
                <a:effectLst/>
                <a:latin typeface="Times New Roman" panose="02020603050405020304" pitchFamily="18" charset="0"/>
                <a:ea typeface="Arial Unicode MS"/>
                <a:cs typeface="Times New Roman" panose="02020603050405020304" pitchFamily="18" charset="0"/>
              </a:rPr>
              <a:t>58</a:t>
            </a:r>
            <a:r>
              <a:rPr lang="en-US" sz="3500" b="1" dirty="0">
                <a:solidFill>
                  <a:srgbClr val="000000"/>
                </a:solidFill>
                <a:effectLst/>
                <a:latin typeface="Times New Roman" panose="02020603050405020304" pitchFamily="18" charset="0"/>
                <a:ea typeface="Arial Unicode MS"/>
                <a:cs typeface="Times New Roman" panose="02020603050405020304" pitchFamily="18" charset="0"/>
              </a:rPr>
              <a:t>Ce to </a:t>
            </a:r>
            <a:r>
              <a:rPr lang="en-US" sz="3500" b="1" baseline="-25000" dirty="0">
                <a:solidFill>
                  <a:srgbClr val="000000"/>
                </a:solidFill>
                <a:effectLst/>
                <a:latin typeface="Times New Roman" panose="02020603050405020304" pitchFamily="18" charset="0"/>
                <a:ea typeface="Arial Unicode MS"/>
                <a:cs typeface="Times New Roman" panose="02020603050405020304" pitchFamily="18" charset="0"/>
              </a:rPr>
              <a:t>71</a:t>
            </a:r>
            <a:r>
              <a:rPr lang="en-US" sz="3500" b="1" dirty="0">
                <a:solidFill>
                  <a:srgbClr val="000000"/>
                </a:solidFill>
                <a:effectLst/>
                <a:latin typeface="Times New Roman" panose="02020603050405020304" pitchFamily="18" charset="0"/>
                <a:ea typeface="Arial Unicode MS"/>
                <a:cs typeface="Times New Roman" panose="02020603050405020304" pitchFamily="18" charset="0"/>
              </a:rPr>
              <a:t>Lu) of lanthanide are placed in the place of </a:t>
            </a:r>
            <a:r>
              <a:rPr lang="en-US" sz="3500" b="1" dirty="0">
                <a:solidFill>
                  <a:srgbClr val="C00000"/>
                </a:solidFill>
                <a:effectLst/>
                <a:latin typeface="Times New Roman" panose="02020603050405020304" pitchFamily="18" charset="0"/>
                <a:ea typeface="Arial Unicode MS"/>
                <a:cs typeface="Times New Roman" panose="02020603050405020304" pitchFamily="18" charset="0"/>
              </a:rPr>
              <a:t>group 3 and period 6</a:t>
            </a:r>
            <a:r>
              <a:rPr lang="en-US" sz="3500" b="1" dirty="0">
                <a:solidFill>
                  <a:srgbClr val="000000"/>
                </a:solidFill>
                <a:effectLst/>
                <a:latin typeface="Times New Roman" panose="02020603050405020304" pitchFamily="18" charset="0"/>
                <a:ea typeface="Arial Unicode MS"/>
                <a:cs typeface="Times New Roman" panose="02020603050405020304" pitchFamily="18" charset="0"/>
              </a:rPr>
              <a:t>. Though there is no electron at 4f orbital of L</a:t>
            </a:r>
            <a:r>
              <a:rPr lang="en-US" sz="3500" b="1" dirty="0">
                <a:solidFill>
                  <a:srgbClr val="000000"/>
                </a:solidFill>
                <a:latin typeface="Times New Roman" panose="02020603050405020304" pitchFamily="18" charset="0"/>
                <a:ea typeface="Arial Unicode MS"/>
                <a:cs typeface="Times New Roman" panose="02020603050405020304" pitchFamily="18" charset="0"/>
              </a:rPr>
              <a:t>a</a:t>
            </a:r>
            <a:r>
              <a:rPr lang="en-US" sz="3500" b="1" dirty="0">
                <a:solidFill>
                  <a:srgbClr val="000000"/>
                </a:solidFill>
                <a:effectLst/>
                <a:latin typeface="Times New Roman" panose="02020603050405020304" pitchFamily="18" charset="0"/>
                <a:ea typeface="Arial Unicode MS"/>
                <a:cs typeface="Times New Roman" panose="02020603050405020304" pitchFamily="18" charset="0"/>
              </a:rPr>
              <a:t>nthanum</a:t>
            </a:r>
            <a:r>
              <a:rPr lang="en-US" sz="3500" b="1" dirty="0">
                <a:solidFill>
                  <a:srgbClr val="000000"/>
                </a:solidFill>
                <a:latin typeface="Times New Roman" panose="02020603050405020304" pitchFamily="18" charset="0"/>
                <a:ea typeface="Arial Unicode MS"/>
                <a:cs typeface="Times New Roman" panose="02020603050405020304" pitchFamily="18" charset="0"/>
              </a:rPr>
              <a:t> (</a:t>
            </a:r>
            <a:r>
              <a:rPr lang="en-US" sz="3500" b="1" baseline="-25000" dirty="0">
                <a:solidFill>
                  <a:srgbClr val="000000"/>
                </a:solidFill>
                <a:effectLst/>
                <a:latin typeface="Times New Roman" panose="02020603050405020304" pitchFamily="18" charset="0"/>
                <a:ea typeface="Arial Unicode MS"/>
                <a:cs typeface="Times New Roman" panose="02020603050405020304" pitchFamily="18" charset="0"/>
              </a:rPr>
              <a:t>57</a:t>
            </a:r>
            <a:r>
              <a:rPr lang="en-US" sz="3500" b="1" dirty="0">
                <a:solidFill>
                  <a:srgbClr val="000000"/>
                </a:solidFill>
                <a:effectLst/>
                <a:latin typeface="Times New Roman" panose="02020603050405020304" pitchFamily="18" charset="0"/>
                <a:ea typeface="Arial Unicode MS"/>
                <a:cs typeface="Times New Roman" panose="02020603050405020304" pitchFamily="18" charset="0"/>
              </a:rPr>
              <a:t>La</a:t>
            </a:r>
            <a:r>
              <a:rPr lang="en-US" sz="3500" b="1" dirty="0">
                <a:solidFill>
                  <a:srgbClr val="000000"/>
                </a:solidFill>
                <a:latin typeface="Times New Roman" panose="02020603050405020304" pitchFamily="18" charset="0"/>
                <a:ea typeface="Arial Unicode MS"/>
                <a:cs typeface="Times New Roman" panose="02020603050405020304" pitchFamily="18" charset="0"/>
              </a:rPr>
              <a:t>), La are placed at the Lanthanide group because the properties of La is similar with the other 14 elements. There 15 elements of </a:t>
            </a:r>
            <a:r>
              <a:rPr lang="en-US" sz="3500" b="1" dirty="0">
                <a:effectLst/>
                <a:latin typeface="Times New Roman" panose="02020603050405020304" pitchFamily="18" charset="0"/>
                <a:ea typeface="Arial Unicode MS"/>
                <a:cs typeface="Times New Roman" panose="02020603050405020304" pitchFamily="18" charset="0"/>
              </a:rPr>
              <a:t>Lanthanide group are  generally represented by </a:t>
            </a:r>
            <a:r>
              <a:rPr lang="en-US" sz="3500" b="1" dirty="0">
                <a:solidFill>
                  <a:srgbClr val="FF0000"/>
                </a:solidFill>
                <a:effectLst/>
                <a:latin typeface="Times New Roman" panose="02020603050405020304" pitchFamily="18" charset="0"/>
                <a:ea typeface="Arial Unicode MS"/>
                <a:cs typeface="Times New Roman" panose="02020603050405020304" pitchFamily="18" charset="0"/>
              </a:rPr>
              <a:t>“Ln”. </a:t>
            </a:r>
            <a:r>
              <a:rPr lang="en-US" sz="3500" b="1" dirty="0">
                <a:effectLst/>
                <a:latin typeface="Times New Roman" panose="02020603050405020304" pitchFamily="18" charset="0"/>
                <a:ea typeface="Arial Unicode MS"/>
                <a:cs typeface="Times New Roman" panose="02020603050405020304" pitchFamily="18" charset="0"/>
              </a:rPr>
              <a:t>The old name of Ln are </a:t>
            </a:r>
            <a:r>
              <a:rPr lang="en-US" sz="3500" b="1" dirty="0">
                <a:solidFill>
                  <a:srgbClr val="FF0000"/>
                </a:solidFill>
                <a:effectLst/>
                <a:latin typeface="Times New Roman" panose="02020603050405020304" pitchFamily="18" charset="0"/>
                <a:ea typeface="Arial Unicode MS"/>
                <a:cs typeface="Times New Roman" panose="02020603050405020304" pitchFamily="18" charset="0"/>
              </a:rPr>
              <a:t>rare earth elements.</a:t>
            </a:r>
            <a:endParaRPr lang="en-US" sz="3500" b="1" dirty="0">
              <a:solidFill>
                <a:srgbClr val="000000"/>
              </a:solidFill>
              <a:effectLst/>
              <a:latin typeface="Times New Roman" panose="02020603050405020304" pitchFamily="18" charset="0"/>
              <a:ea typeface="Arial Unicode MS"/>
              <a:cs typeface="Times New Roman" panose="02020603050405020304" pitchFamily="18" charset="0"/>
            </a:endParaRPr>
          </a:p>
        </p:txBody>
      </p:sp>
    </p:spTree>
    <p:extLst>
      <p:ext uri="{BB962C8B-B14F-4D97-AF65-F5344CB8AC3E}">
        <p14:creationId xmlns:p14="http://schemas.microsoft.com/office/powerpoint/2010/main" val="3856996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BA9056-5E55-C914-8D41-7507C5B8AE79}"/>
              </a:ext>
            </a:extLst>
          </p:cNvPr>
          <p:cNvSpPr txBox="1"/>
          <p:nvPr/>
        </p:nvSpPr>
        <p:spPr>
          <a:xfrm>
            <a:off x="457200" y="94046"/>
            <a:ext cx="8305800" cy="5448158"/>
          </a:xfrm>
          <a:prstGeom prst="rect">
            <a:avLst/>
          </a:prstGeom>
          <a:noFill/>
        </p:spPr>
        <p:txBody>
          <a:bodyPr wrap="square">
            <a:spAutoFit/>
          </a:bodyPr>
          <a:lstStyle/>
          <a:p>
            <a:pPr indent="228600" algn="ctr">
              <a:lnSpc>
                <a:spcPct val="107000"/>
              </a:lnSpc>
              <a:spcAft>
                <a:spcPts val="800"/>
              </a:spcAft>
            </a:pPr>
            <a:r>
              <a:rPr lang="en-US" sz="2800" b="1" dirty="0">
                <a:solidFill>
                  <a:srgbClr val="C00000"/>
                </a:solidFill>
                <a:effectLst/>
                <a:latin typeface="Times New Roman" panose="02020603050405020304" pitchFamily="18" charset="0"/>
                <a:ea typeface="Arial Unicode MS"/>
              </a:rPr>
              <a:t>f-block elements</a:t>
            </a:r>
            <a:r>
              <a:rPr lang="en-US" sz="2800" dirty="0">
                <a:solidFill>
                  <a:srgbClr val="C00000"/>
                </a:solidFill>
                <a:effectLst/>
                <a:latin typeface="Times New Roman" panose="02020603050405020304" pitchFamily="18" charset="0"/>
                <a:ea typeface="Arial Unicode MS"/>
              </a:rPr>
              <a:t> </a:t>
            </a:r>
          </a:p>
          <a:p>
            <a:pPr indent="228600" algn="just">
              <a:lnSpc>
                <a:spcPct val="107000"/>
              </a:lnSpc>
              <a:spcAft>
                <a:spcPts val="800"/>
              </a:spcAft>
            </a:pPr>
            <a:r>
              <a:rPr lang="en-US" sz="2400" dirty="0">
                <a:solidFill>
                  <a:srgbClr val="000000"/>
                </a:solidFill>
                <a:effectLst/>
                <a:latin typeface="Times New Roman" panose="02020603050405020304" pitchFamily="18" charset="0"/>
                <a:ea typeface="Arial Unicode MS"/>
                <a:cs typeface="Times New Roman" panose="02020603050405020304" pitchFamily="18" charset="0"/>
              </a:rPr>
              <a:t>A total of 14 elements of Actinide are placed in the place of group 3 and period 7. Therefore f-block elements have two series:</a:t>
            </a:r>
            <a:endParaRPr lang="en-IN" sz="2400" dirty="0">
              <a:effectLst/>
              <a:latin typeface="Times New Roman" panose="02020603050405020304" pitchFamily="18" charset="0"/>
              <a:ea typeface="Arial Unicode MS"/>
              <a:cs typeface="Times New Roman" panose="02020603050405020304" pitchFamily="18" charset="0"/>
            </a:endParaRPr>
          </a:p>
          <a:p>
            <a:pPr algn="just">
              <a:lnSpc>
                <a:spcPct val="107000"/>
              </a:lnSpc>
              <a:spcAft>
                <a:spcPts val="800"/>
              </a:spcAft>
            </a:pPr>
            <a:r>
              <a:rPr lang="en-US" sz="2400" b="1" dirty="0">
                <a:solidFill>
                  <a:srgbClr val="000000"/>
                </a:solidFill>
                <a:effectLst/>
                <a:latin typeface="Times New Roman" panose="02020603050405020304" pitchFamily="18" charset="0"/>
                <a:ea typeface="Arial Unicode MS"/>
                <a:cs typeface="Times New Roman" panose="02020603050405020304" pitchFamily="18" charset="0"/>
              </a:rPr>
              <a:t>Lanthanide series or 4f series: </a:t>
            </a:r>
            <a:r>
              <a:rPr lang="en-US" sz="2400" dirty="0">
                <a:solidFill>
                  <a:srgbClr val="000000"/>
                </a:solidFill>
                <a:effectLst/>
                <a:latin typeface="Times New Roman" panose="02020603050405020304" pitchFamily="18" charset="0"/>
                <a:ea typeface="Arial Unicode MS"/>
                <a:cs typeface="Times New Roman" panose="02020603050405020304" pitchFamily="18" charset="0"/>
              </a:rPr>
              <a:t>Cerium</a:t>
            </a:r>
            <a:r>
              <a:rPr lang="en-US" sz="2400" b="1" dirty="0">
                <a:solidFill>
                  <a:srgbClr val="000000"/>
                </a:solidFill>
                <a:effectLst/>
                <a:latin typeface="Times New Roman" panose="02020603050405020304" pitchFamily="18" charset="0"/>
                <a:ea typeface="Arial Unicode MS"/>
                <a:cs typeface="Times New Roman" panose="02020603050405020304" pitchFamily="18" charset="0"/>
              </a:rPr>
              <a:t> (</a:t>
            </a:r>
            <a:r>
              <a:rPr lang="en-US" sz="2400" baseline="-25000" dirty="0">
                <a:solidFill>
                  <a:srgbClr val="000000"/>
                </a:solidFill>
                <a:effectLst/>
                <a:latin typeface="Times New Roman" panose="02020603050405020304" pitchFamily="18" charset="0"/>
                <a:ea typeface="Arial Unicode MS"/>
                <a:cs typeface="Times New Roman" panose="02020603050405020304" pitchFamily="18" charset="0"/>
              </a:rPr>
              <a:t>58</a:t>
            </a:r>
            <a:r>
              <a:rPr lang="en-US" sz="2400" dirty="0">
                <a:solidFill>
                  <a:srgbClr val="000000"/>
                </a:solidFill>
                <a:effectLst/>
                <a:latin typeface="Times New Roman" panose="02020603050405020304" pitchFamily="18" charset="0"/>
                <a:ea typeface="Arial Unicode MS"/>
                <a:cs typeface="Times New Roman" panose="02020603050405020304" pitchFamily="18" charset="0"/>
              </a:rPr>
              <a:t>Ce) to Lutetium (</a:t>
            </a:r>
            <a:r>
              <a:rPr lang="en-US" sz="2400" baseline="-25000" dirty="0">
                <a:solidFill>
                  <a:srgbClr val="000000"/>
                </a:solidFill>
                <a:effectLst/>
                <a:latin typeface="Times New Roman" panose="02020603050405020304" pitchFamily="18" charset="0"/>
                <a:ea typeface="Arial Unicode MS"/>
                <a:cs typeface="Times New Roman" panose="02020603050405020304" pitchFamily="18" charset="0"/>
              </a:rPr>
              <a:t>71</a:t>
            </a:r>
            <a:r>
              <a:rPr lang="en-US" sz="2400" dirty="0">
                <a:solidFill>
                  <a:srgbClr val="000000"/>
                </a:solidFill>
                <a:effectLst/>
                <a:latin typeface="Times New Roman" panose="02020603050405020304" pitchFamily="18" charset="0"/>
                <a:ea typeface="Arial Unicode MS"/>
                <a:cs typeface="Times New Roman" panose="02020603050405020304" pitchFamily="18" charset="0"/>
              </a:rPr>
              <a:t>Lu)</a:t>
            </a:r>
            <a:r>
              <a:rPr lang="en-US" sz="2400" b="1" dirty="0">
                <a:solidFill>
                  <a:srgbClr val="000000"/>
                </a:solidFill>
                <a:effectLst/>
                <a:latin typeface="Times New Roman" panose="02020603050405020304" pitchFamily="18" charset="0"/>
                <a:ea typeface="Arial Unicode MS"/>
                <a:cs typeface="Times New Roman" panose="02020603050405020304" pitchFamily="18" charset="0"/>
              </a:rPr>
              <a:t> </a:t>
            </a:r>
            <a:r>
              <a:rPr lang="en-US" sz="2400" dirty="0">
                <a:solidFill>
                  <a:srgbClr val="000000"/>
                </a:solidFill>
                <a:effectLst/>
                <a:latin typeface="Times New Roman" panose="02020603050405020304" pitchFamily="18" charset="0"/>
                <a:ea typeface="Arial Unicode MS"/>
                <a:cs typeface="Times New Roman" panose="02020603050405020304" pitchFamily="18" charset="0"/>
              </a:rPr>
              <a:t>total 14 elements are in this series. </a:t>
            </a:r>
            <a:r>
              <a:rPr lang="en-US" sz="2400" b="1" dirty="0">
                <a:solidFill>
                  <a:srgbClr val="C00000"/>
                </a:solidFill>
                <a:effectLst/>
                <a:latin typeface="Times New Roman" panose="02020603050405020304" pitchFamily="18" charset="0"/>
                <a:ea typeface="Arial Unicode MS"/>
                <a:cs typeface="Times New Roman" panose="02020603050405020304" pitchFamily="18" charset="0"/>
              </a:rPr>
              <a:t>IUPAC recommended name is lanthanoid </a:t>
            </a:r>
            <a:r>
              <a:rPr lang="en-US" sz="2400" dirty="0">
                <a:solidFill>
                  <a:srgbClr val="000000"/>
                </a:solidFill>
                <a:effectLst/>
                <a:latin typeface="Times New Roman" panose="02020603050405020304" pitchFamily="18" charset="0"/>
                <a:ea typeface="Arial Unicode MS"/>
                <a:cs typeface="Times New Roman" panose="02020603050405020304" pitchFamily="18" charset="0"/>
              </a:rPr>
              <a:t>and the </a:t>
            </a:r>
            <a:r>
              <a:rPr lang="en-US" sz="2400" b="1" dirty="0">
                <a:solidFill>
                  <a:srgbClr val="C00000"/>
                </a:solidFill>
                <a:effectLst/>
                <a:latin typeface="Times New Roman" panose="02020603050405020304" pitchFamily="18" charset="0"/>
                <a:ea typeface="Arial Unicode MS"/>
                <a:cs typeface="Times New Roman" panose="02020603050405020304" pitchFamily="18" charset="0"/>
              </a:rPr>
              <a:t>widely used name is lanthanide.</a:t>
            </a:r>
            <a:r>
              <a:rPr kumimoji="0" lang="en-IN" sz="2400" b="1" i="0" u="none" strike="noStrike" kern="1200" cap="none" spc="0" normalizeH="0" baseline="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 General electronic configuration is [Xe]6s</a:t>
            </a:r>
            <a:r>
              <a:rPr kumimoji="0" lang="en-IN" sz="2400" b="1" i="0" u="none" strike="noStrike" kern="1200" cap="none" spc="0" normalizeH="0" baseline="3000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2</a:t>
            </a:r>
            <a:r>
              <a:rPr kumimoji="0" lang="en-IN" sz="2400" b="1" i="0" u="none" strike="noStrike" kern="1200" cap="none" spc="0" normalizeH="0" baseline="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 4f</a:t>
            </a:r>
            <a:r>
              <a:rPr kumimoji="0" lang="en-IN" sz="2400" b="1" i="0" u="none" strike="noStrike" kern="1200" cap="none" spc="0" normalizeH="0" baseline="3000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1-14</a:t>
            </a:r>
            <a:r>
              <a:rPr kumimoji="0" lang="en-IN" sz="2400" b="1" i="0" u="none" strike="noStrike" kern="1200" cap="none" spc="0" normalizeH="0" baseline="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 5d</a:t>
            </a:r>
            <a:r>
              <a:rPr kumimoji="0" lang="en-IN" sz="2400" b="1" i="0" u="none" strike="noStrike" kern="1200" cap="none" spc="0" normalizeH="0" baseline="3000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0-1</a:t>
            </a:r>
            <a:endParaRPr lang="en-IN" sz="2400" b="1" dirty="0">
              <a:solidFill>
                <a:srgbClr val="C00000"/>
              </a:solidFill>
              <a:effectLst/>
              <a:latin typeface="Times New Roman" panose="02020603050405020304" pitchFamily="18" charset="0"/>
              <a:ea typeface="Arial Unicode MS"/>
              <a:cs typeface="Times New Roman" panose="02020603050405020304" pitchFamily="18" charset="0"/>
            </a:endParaRPr>
          </a:p>
          <a:p>
            <a:pPr algn="just"/>
            <a:r>
              <a:rPr lang="en-US" sz="2400" b="1" kern="0" dirty="0">
                <a:solidFill>
                  <a:srgbClr val="000000"/>
                </a:solidFill>
                <a:effectLst/>
                <a:latin typeface="Times New Roman" panose="02020603050405020304" pitchFamily="18" charset="0"/>
                <a:ea typeface="Arial Unicode MS"/>
                <a:cs typeface="Times New Roman" panose="02020603050405020304" pitchFamily="18" charset="0"/>
              </a:rPr>
              <a:t>Actinide series or 5f series: </a:t>
            </a:r>
            <a:r>
              <a:rPr lang="en-US" sz="2400" kern="0" dirty="0">
                <a:solidFill>
                  <a:srgbClr val="000000"/>
                </a:solidFill>
                <a:effectLst/>
                <a:latin typeface="Times New Roman" panose="02020603050405020304" pitchFamily="18" charset="0"/>
                <a:ea typeface="Arial Unicode MS"/>
                <a:cs typeface="Times New Roman" panose="02020603050405020304" pitchFamily="18" charset="0"/>
              </a:rPr>
              <a:t>Thorium</a:t>
            </a:r>
            <a:r>
              <a:rPr lang="en-US" sz="2400" b="1" kern="0" dirty="0">
                <a:solidFill>
                  <a:srgbClr val="000000"/>
                </a:solidFill>
                <a:effectLst/>
                <a:latin typeface="Times New Roman" panose="02020603050405020304" pitchFamily="18" charset="0"/>
                <a:ea typeface="Arial Unicode MS"/>
                <a:cs typeface="Times New Roman" panose="02020603050405020304" pitchFamily="18" charset="0"/>
              </a:rPr>
              <a:t> (</a:t>
            </a:r>
            <a:r>
              <a:rPr lang="en-US" sz="2400" kern="0" baseline="-25000" dirty="0">
                <a:solidFill>
                  <a:srgbClr val="000000"/>
                </a:solidFill>
                <a:effectLst/>
                <a:latin typeface="Times New Roman" panose="02020603050405020304" pitchFamily="18" charset="0"/>
                <a:ea typeface="Arial Unicode MS"/>
                <a:cs typeface="Times New Roman" panose="02020603050405020304" pitchFamily="18" charset="0"/>
              </a:rPr>
              <a:t>90</a:t>
            </a:r>
            <a:r>
              <a:rPr lang="en-US" sz="2400" kern="0" baseline="30000" dirty="0">
                <a:solidFill>
                  <a:srgbClr val="000000"/>
                </a:solidFill>
                <a:effectLst/>
                <a:latin typeface="Times New Roman" panose="02020603050405020304" pitchFamily="18" charset="0"/>
                <a:ea typeface="Arial Unicode MS"/>
                <a:cs typeface="Times New Roman" panose="02020603050405020304" pitchFamily="18" charset="0"/>
              </a:rPr>
              <a:t>Th</a:t>
            </a:r>
            <a:r>
              <a:rPr lang="en-US" sz="2400" kern="0" dirty="0">
                <a:solidFill>
                  <a:srgbClr val="000000"/>
                </a:solidFill>
                <a:effectLst/>
                <a:latin typeface="Times New Roman" panose="02020603050405020304" pitchFamily="18" charset="0"/>
                <a:ea typeface="Arial Unicode MS"/>
                <a:cs typeface="Times New Roman" panose="02020603050405020304" pitchFamily="18" charset="0"/>
              </a:rPr>
              <a:t>) to </a:t>
            </a:r>
            <a:r>
              <a:rPr lang="en-US" sz="2400" kern="0" dirty="0">
                <a:solidFill>
                  <a:srgbClr val="000000"/>
                </a:solidFill>
                <a:effectLst/>
                <a:highlight>
                  <a:srgbClr val="FFFFFF"/>
                </a:highlight>
                <a:latin typeface="Times New Roman" panose="02020603050405020304" pitchFamily="18" charset="0"/>
                <a:ea typeface="Arial Unicode MS"/>
                <a:cs typeface="Times New Roman" panose="02020603050405020304" pitchFamily="18" charset="0"/>
              </a:rPr>
              <a:t>Lawrencium</a:t>
            </a:r>
            <a:r>
              <a:rPr lang="en-US" sz="2400" kern="0" dirty="0">
                <a:solidFill>
                  <a:srgbClr val="000000"/>
                </a:solidFill>
                <a:effectLst/>
                <a:latin typeface="Times New Roman" panose="02020603050405020304" pitchFamily="18" charset="0"/>
                <a:ea typeface="Arial Unicode MS"/>
                <a:cs typeface="Times New Roman" panose="02020603050405020304" pitchFamily="18" charset="0"/>
              </a:rPr>
              <a:t> (</a:t>
            </a:r>
            <a:r>
              <a:rPr lang="en-US" sz="2400" kern="0" baseline="-25000" dirty="0">
                <a:solidFill>
                  <a:srgbClr val="000000"/>
                </a:solidFill>
                <a:effectLst/>
                <a:latin typeface="Times New Roman" panose="02020603050405020304" pitchFamily="18" charset="0"/>
                <a:ea typeface="Arial Unicode MS"/>
                <a:cs typeface="Times New Roman" panose="02020603050405020304" pitchFamily="18" charset="0"/>
              </a:rPr>
              <a:t>103</a:t>
            </a:r>
            <a:r>
              <a:rPr lang="en-US" sz="2400" kern="0" dirty="0">
                <a:solidFill>
                  <a:srgbClr val="000000"/>
                </a:solidFill>
                <a:effectLst/>
                <a:latin typeface="Times New Roman" panose="02020603050405020304" pitchFamily="18" charset="0"/>
                <a:ea typeface="Arial Unicode MS"/>
                <a:cs typeface="Times New Roman" panose="02020603050405020304" pitchFamily="18" charset="0"/>
              </a:rPr>
              <a:t>Lr)</a:t>
            </a:r>
            <a:r>
              <a:rPr lang="en-US" sz="2400" b="1" kern="0" dirty="0">
                <a:solidFill>
                  <a:srgbClr val="000000"/>
                </a:solidFill>
                <a:effectLst/>
                <a:latin typeface="Times New Roman" panose="02020603050405020304" pitchFamily="18" charset="0"/>
                <a:ea typeface="Arial Unicode MS"/>
                <a:cs typeface="Times New Roman" panose="02020603050405020304" pitchFamily="18" charset="0"/>
              </a:rPr>
              <a:t> </a:t>
            </a:r>
            <a:r>
              <a:rPr lang="en-US" sz="2400" kern="0" dirty="0">
                <a:solidFill>
                  <a:srgbClr val="000000"/>
                </a:solidFill>
                <a:effectLst/>
                <a:latin typeface="Times New Roman" panose="02020603050405020304" pitchFamily="18" charset="0"/>
                <a:ea typeface="Arial Unicode MS"/>
                <a:cs typeface="Times New Roman" panose="02020603050405020304" pitchFamily="18" charset="0"/>
              </a:rPr>
              <a:t>total 14 elements. These 14 elements are radioactive. </a:t>
            </a:r>
            <a:r>
              <a:rPr lang="en-US" sz="2400" kern="0" dirty="0">
                <a:solidFill>
                  <a:srgbClr val="000000"/>
                </a:solidFill>
                <a:effectLst/>
                <a:highlight>
                  <a:srgbClr val="FFFFFF"/>
                </a:highlight>
                <a:latin typeface="Times New Roman" panose="02020603050405020304" pitchFamily="18" charset="0"/>
                <a:ea typeface="Arial Unicode MS"/>
                <a:cs typeface="Times New Roman" panose="02020603050405020304" pitchFamily="18" charset="0"/>
              </a:rPr>
              <a:t>From Americium (</a:t>
            </a:r>
            <a:r>
              <a:rPr lang="en-US" sz="2400" kern="0" baseline="-25000" dirty="0">
                <a:solidFill>
                  <a:srgbClr val="000000"/>
                </a:solidFill>
                <a:effectLst/>
                <a:highlight>
                  <a:srgbClr val="FFFFFF"/>
                </a:highlight>
                <a:latin typeface="Times New Roman" panose="02020603050405020304" pitchFamily="18" charset="0"/>
                <a:ea typeface="Arial Unicode MS"/>
                <a:cs typeface="Times New Roman" panose="02020603050405020304" pitchFamily="18" charset="0"/>
              </a:rPr>
              <a:t>95</a:t>
            </a:r>
            <a:r>
              <a:rPr lang="en-US" sz="2400" kern="0" dirty="0">
                <a:solidFill>
                  <a:srgbClr val="000000"/>
                </a:solidFill>
                <a:effectLst/>
                <a:highlight>
                  <a:srgbClr val="FFFFFF"/>
                </a:highlight>
                <a:latin typeface="Times New Roman" panose="02020603050405020304" pitchFamily="18" charset="0"/>
                <a:ea typeface="Arial Unicode MS"/>
                <a:cs typeface="Times New Roman" panose="02020603050405020304" pitchFamily="18" charset="0"/>
              </a:rPr>
              <a:t>Am) to Lawrencium </a:t>
            </a:r>
            <a:r>
              <a:rPr lang="en-US" sz="2400" kern="0" baseline="-25000" dirty="0">
                <a:solidFill>
                  <a:srgbClr val="000000"/>
                </a:solidFill>
                <a:effectLst/>
                <a:latin typeface="Times New Roman" panose="02020603050405020304" pitchFamily="18" charset="0"/>
                <a:ea typeface="Arial Unicode MS"/>
                <a:cs typeface="Times New Roman" panose="02020603050405020304" pitchFamily="18" charset="0"/>
              </a:rPr>
              <a:t>103</a:t>
            </a:r>
            <a:r>
              <a:rPr lang="en-US" sz="2400" kern="0" dirty="0">
                <a:solidFill>
                  <a:srgbClr val="000000"/>
                </a:solidFill>
                <a:effectLst/>
                <a:latin typeface="Times New Roman" panose="02020603050405020304" pitchFamily="18" charset="0"/>
                <a:ea typeface="Arial Unicode MS"/>
                <a:cs typeface="Times New Roman" panose="02020603050405020304" pitchFamily="18" charset="0"/>
              </a:rPr>
              <a:t>Lr, 8 elements are artificially made elements. </a:t>
            </a:r>
            <a:r>
              <a:rPr lang="en-US" sz="2400" b="1" kern="0" dirty="0">
                <a:solidFill>
                  <a:srgbClr val="C00000"/>
                </a:solidFill>
                <a:effectLst/>
                <a:latin typeface="Times New Roman" panose="02020603050405020304" pitchFamily="18" charset="0"/>
                <a:ea typeface="Arial Unicode MS"/>
                <a:cs typeface="Times New Roman" panose="02020603050405020304" pitchFamily="18" charset="0"/>
              </a:rPr>
              <a:t>IUPAC recommended name is actinoids </a:t>
            </a:r>
            <a:r>
              <a:rPr lang="en-US" sz="2400" kern="0" dirty="0">
                <a:solidFill>
                  <a:srgbClr val="000000"/>
                </a:solidFill>
                <a:effectLst/>
                <a:latin typeface="Times New Roman" panose="02020603050405020304" pitchFamily="18" charset="0"/>
                <a:ea typeface="Arial Unicode MS"/>
                <a:cs typeface="Times New Roman" panose="02020603050405020304" pitchFamily="18" charset="0"/>
              </a:rPr>
              <a:t>and the </a:t>
            </a:r>
            <a:r>
              <a:rPr lang="en-US" sz="2400" b="1" kern="0" dirty="0">
                <a:solidFill>
                  <a:srgbClr val="C00000"/>
                </a:solidFill>
                <a:effectLst/>
                <a:latin typeface="Times New Roman" panose="02020603050405020304" pitchFamily="18" charset="0"/>
                <a:ea typeface="Arial Unicode MS"/>
                <a:cs typeface="Times New Roman" panose="02020603050405020304" pitchFamily="18" charset="0"/>
              </a:rPr>
              <a:t>widely used name is actinides. </a:t>
            </a:r>
            <a:r>
              <a:rPr kumimoji="0" lang="en-IN" sz="2400" b="1" i="0" u="none" strike="noStrike" kern="1200" cap="none" spc="0" normalizeH="0" baseline="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General electronic configuration is [Rn]7s</a:t>
            </a:r>
            <a:r>
              <a:rPr kumimoji="0" lang="en-IN" sz="2400" b="1" i="0" u="none" strike="noStrike" kern="1200" cap="none" spc="0" normalizeH="0" baseline="3000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2</a:t>
            </a:r>
            <a:r>
              <a:rPr kumimoji="0" lang="en-IN" sz="2400" b="1" i="0" u="none" strike="noStrike" kern="1200" cap="none" spc="0" normalizeH="0" baseline="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 5f</a:t>
            </a:r>
            <a:r>
              <a:rPr kumimoji="0" lang="en-IN" sz="2400" b="1" i="0" u="none" strike="noStrike" kern="1200" cap="none" spc="0" normalizeH="0" baseline="3000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1-14</a:t>
            </a:r>
            <a:r>
              <a:rPr kumimoji="0" lang="en-IN" sz="2400" b="1" i="0" u="none" strike="noStrike" kern="1200" cap="none" spc="0" normalizeH="0" baseline="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 6d</a:t>
            </a:r>
            <a:r>
              <a:rPr kumimoji="0" lang="en-IN" sz="2400" b="1" i="0" u="none" strike="noStrike" kern="1200" cap="none" spc="0" normalizeH="0" baseline="30000" noProof="0" dirty="0">
                <a:ln>
                  <a:noFill/>
                </a:ln>
                <a:solidFill>
                  <a:srgbClr val="C00000"/>
                </a:solidFill>
                <a:effectLst/>
                <a:highlight>
                  <a:srgbClr val="FFFFFF"/>
                </a:highlight>
                <a:uLnTx/>
                <a:uFillTx/>
                <a:latin typeface="Times New Roman" panose="02020603050405020304" pitchFamily="18" charset="0"/>
                <a:cs typeface="Times New Roman" panose="02020603050405020304" pitchFamily="18" charset="0"/>
              </a:rPr>
              <a:t>0-1</a:t>
            </a:r>
            <a:endParaRPr lang="en-IN"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75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CC080F-023C-02BE-7601-52642E10C859}"/>
              </a:ext>
            </a:extLst>
          </p:cNvPr>
          <p:cNvSpPr txBox="1"/>
          <p:nvPr/>
        </p:nvSpPr>
        <p:spPr>
          <a:xfrm>
            <a:off x="457200" y="152400"/>
            <a:ext cx="8153400" cy="5509200"/>
          </a:xfrm>
          <a:prstGeom prst="rect">
            <a:avLst/>
          </a:prstGeom>
          <a:noFill/>
        </p:spPr>
        <p:txBody>
          <a:bodyPr wrap="square">
            <a:spAutoFit/>
          </a:bodyPr>
          <a:lstStyle/>
          <a:p>
            <a:pPr algn="just"/>
            <a:r>
              <a:rPr lang="en-IN" sz="3200" b="1" dirty="0">
                <a:solidFill>
                  <a:srgbClr val="C00000"/>
                </a:solidFill>
              </a:rPr>
              <a:t>Lanthanides (Ce to Lu) (or lanthanoids) and actinides (Ac to Lr) (or actinoids): </a:t>
            </a:r>
          </a:p>
          <a:p>
            <a:pPr algn="just"/>
            <a:endParaRPr lang="en-IN" sz="3200" b="1" dirty="0">
              <a:solidFill>
                <a:srgbClr val="C00000"/>
              </a:solidFill>
            </a:endParaRPr>
          </a:p>
          <a:p>
            <a:pPr algn="just"/>
            <a:endParaRPr lang="en-IN" sz="3200" dirty="0"/>
          </a:p>
          <a:p>
            <a:pPr algn="just"/>
            <a:r>
              <a:rPr lang="en-IN" sz="3200" dirty="0"/>
              <a:t>	The placement of the lanthanides or actinides in a particular position is justified from the fact that the </a:t>
            </a:r>
            <a:r>
              <a:rPr lang="en-IN" sz="3200" b="1" dirty="0">
                <a:solidFill>
                  <a:srgbClr val="FF0000"/>
                </a:solidFill>
              </a:rPr>
              <a:t>properties of the members in each family (</a:t>
            </a:r>
            <a:r>
              <a:rPr lang="en-IN" sz="3200" b="1" dirty="0" err="1">
                <a:solidFill>
                  <a:srgbClr val="FF0000"/>
                </a:solidFill>
              </a:rPr>
              <a:t>ie</a:t>
            </a:r>
            <a:r>
              <a:rPr lang="en-IN" sz="3200" b="1" dirty="0">
                <a:solidFill>
                  <a:srgbClr val="FF0000"/>
                </a:solidFill>
              </a:rPr>
              <a:t> lanthanides or actinides) are very much comparable </a:t>
            </a:r>
            <a:r>
              <a:rPr lang="en-IN" sz="3200" dirty="0"/>
              <a:t>though their atomic weight (more correctly atomic number) changes from one member to another.</a:t>
            </a:r>
            <a:r>
              <a:rPr lang="en-IN" sz="2300" dirty="0"/>
              <a:t> </a:t>
            </a:r>
          </a:p>
        </p:txBody>
      </p:sp>
    </p:spTree>
    <p:extLst>
      <p:ext uri="{BB962C8B-B14F-4D97-AF65-F5344CB8AC3E}">
        <p14:creationId xmlns:p14="http://schemas.microsoft.com/office/powerpoint/2010/main" val="3378753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88753D-A5EC-62F6-0C8F-8242A733A292}"/>
              </a:ext>
            </a:extLst>
          </p:cNvPr>
          <p:cNvSpPr txBox="1"/>
          <p:nvPr/>
        </p:nvSpPr>
        <p:spPr>
          <a:xfrm>
            <a:off x="381000" y="76200"/>
            <a:ext cx="8382000" cy="6740307"/>
          </a:xfrm>
          <a:prstGeom prst="rect">
            <a:avLst/>
          </a:prstGeom>
          <a:noFill/>
        </p:spPr>
        <p:txBody>
          <a:bodyPr wrap="square">
            <a:spAutoFit/>
          </a:bodyPr>
          <a:lstStyle/>
          <a:p>
            <a:r>
              <a:rPr lang="en-US" sz="2400" b="1" i="0" dirty="0">
                <a:solidFill>
                  <a:srgbClr val="C00000"/>
                </a:solidFill>
                <a:effectLst/>
                <a:highlight>
                  <a:srgbClr val="FFFFFF"/>
                </a:highlight>
                <a:latin typeface="Open Sans" panose="020B0606030504020204" pitchFamily="34" charset="0"/>
              </a:rPr>
              <a:t>Position in Periodic table</a:t>
            </a:r>
            <a:r>
              <a:rPr lang="en-US" sz="2400" b="0" i="0" dirty="0">
                <a:solidFill>
                  <a:srgbClr val="C00000"/>
                </a:solidFill>
                <a:effectLst/>
                <a:highlight>
                  <a:srgbClr val="FFFFFF"/>
                </a:highlight>
                <a:latin typeface="Open Sans" panose="020B0606030504020204" pitchFamily="34" charset="0"/>
              </a:rPr>
              <a:t> – </a:t>
            </a:r>
            <a:r>
              <a:rPr lang="en-US" sz="2400" b="0" i="0" dirty="0">
                <a:effectLst/>
                <a:highlight>
                  <a:srgbClr val="FFFFFF"/>
                </a:highlight>
                <a:latin typeface="Open Sans" panose="020B0606030504020204" pitchFamily="34" charset="0"/>
              </a:rPr>
              <a:t>In </a:t>
            </a:r>
            <a:r>
              <a:rPr lang="en-US" sz="2400" b="1" i="0" dirty="0">
                <a:effectLst/>
                <a:highlight>
                  <a:srgbClr val="FFFFFF"/>
                </a:highlight>
                <a:latin typeface="Open Sans" panose="020B0606030504020204" pitchFamily="34" charset="0"/>
              </a:rPr>
              <a:t>6th period &amp; Group 3 after La </a:t>
            </a:r>
            <a:r>
              <a:rPr lang="en-US" sz="2400" b="0" i="0" dirty="0">
                <a:effectLst/>
                <a:highlight>
                  <a:srgbClr val="FFFFFF"/>
                </a:highlight>
                <a:latin typeface="Open Sans" panose="020B0606030504020204" pitchFamily="34" charset="0"/>
              </a:rPr>
              <a:t>the incoming electron enters the 4f orbital and the following 14 elements are called </a:t>
            </a:r>
            <a:r>
              <a:rPr lang="en-US" sz="2400" b="1" i="0" dirty="0">
                <a:effectLst/>
                <a:highlight>
                  <a:srgbClr val="FFFFFF"/>
                </a:highlight>
                <a:latin typeface="Open Sans" panose="020B0606030504020204" pitchFamily="34" charset="0"/>
              </a:rPr>
              <a:t>Lanthanide/</a:t>
            </a:r>
            <a:r>
              <a:rPr lang="en-US" sz="2400" b="1" i="0" dirty="0" err="1">
                <a:effectLst/>
                <a:highlight>
                  <a:srgbClr val="FFFFFF"/>
                </a:highlight>
                <a:latin typeface="Open Sans" panose="020B0606030504020204" pitchFamily="34" charset="0"/>
              </a:rPr>
              <a:t>Lanthanones</a:t>
            </a:r>
            <a:r>
              <a:rPr lang="en-US" sz="2400" b="0" i="0" dirty="0">
                <a:effectLst/>
                <a:highlight>
                  <a:srgbClr val="FFFFFF"/>
                </a:highlight>
                <a:latin typeface="Open Sans" panose="020B0606030504020204" pitchFamily="34" charset="0"/>
              </a:rPr>
              <a:t>. Placed outside the body of main periodic table as they resemble each other very closely and keeping them inside the main table will over rule periodic law.</a:t>
            </a:r>
          </a:p>
          <a:p>
            <a:pPr algn="just"/>
            <a:endParaRPr lang="en-US" sz="800" b="1" i="0" dirty="0">
              <a:solidFill>
                <a:srgbClr val="444444"/>
              </a:solidFill>
              <a:effectLst/>
              <a:highlight>
                <a:srgbClr val="FFFFFF"/>
              </a:highlight>
              <a:latin typeface="Open Sans" panose="020B0606030504020204" pitchFamily="34" charset="0"/>
            </a:endParaRPr>
          </a:p>
          <a:p>
            <a:pPr algn="just"/>
            <a:r>
              <a:rPr lang="en-US" sz="2400" b="1" i="0" dirty="0">
                <a:solidFill>
                  <a:srgbClr val="C00000"/>
                </a:solidFill>
                <a:effectLst/>
                <a:highlight>
                  <a:srgbClr val="FFFFFF"/>
                </a:highlight>
                <a:latin typeface="Open Sans" panose="020B0606030504020204" pitchFamily="34" charset="0"/>
              </a:rPr>
              <a:t>Electronic configuration </a:t>
            </a:r>
            <a:r>
              <a:rPr lang="en-US" sz="2400" b="1" i="0" dirty="0">
                <a:solidFill>
                  <a:srgbClr val="444444"/>
                </a:solidFill>
                <a:effectLst/>
                <a:highlight>
                  <a:srgbClr val="FFFFFF"/>
                </a:highlight>
                <a:latin typeface="Open Sans" panose="020B0606030504020204" pitchFamily="34" charset="0"/>
              </a:rPr>
              <a:t>-</a:t>
            </a:r>
            <a:r>
              <a:rPr lang="en-US" sz="2400" b="0" i="0" dirty="0">
                <a:solidFill>
                  <a:srgbClr val="444444"/>
                </a:solidFill>
                <a:effectLst/>
                <a:highlight>
                  <a:srgbClr val="FFFFFF"/>
                </a:highlight>
                <a:latin typeface="Open Sans" panose="020B0606030504020204" pitchFamily="34" charset="0"/>
              </a:rPr>
              <a:t> </a:t>
            </a:r>
            <a:r>
              <a:rPr lang="en-US" sz="2400" b="1" i="0" dirty="0">
                <a:effectLst/>
                <a:highlight>
                  <a:srgbClr val="FFFFFF"/>
                </a:highlight>
                <a:latin typeface="Open Sans" panose="020B0606030504020204" pitchFamily="34" charset="0"/>
              </a:rPr>
              <a:t>The general electronic configuration of these elements is </a:t>
            </a:r>
          </a:p>
          <a:p>
            <a:pPr algn="ctr"/>
            <a:r>
              <a:rPr lang="en-US" sz="2800" b="1" i="0" dirty="0">
                <a:solidFill>
                  <a:srgbClr val="FF0000"/>
                </a:solidFill>
                <a:effectLst/>
                <a:highlight>
                  <a:srgbClr val="FFFFFF"/>
                </a:highlight>
                <a:latin typeface="Open Sans" panose="020B0606030504020204" pitchFamily="34" charset="0"/>
              </a:rPr>
              <a:t>ns</a:t>
            </a:r>
            <a:r>
              <a:rPr lang="en-US" sz="2800" b="1" i="0" baseline="30000" dirty="0">
                <a:solidFill>
                  <a:srgbClr val="FF0000"/>
                </a:solidFill>
                <a:effectLst/>
                <a:highlight>
                  <a:srgbClr val="FFFFFF"/>
                </a:highlight>
                <a:latin typeface="Open Sans" panose="020B0606030504020204" pitchFamily="34" charset="0"/>
              </a:rPr>
              <a:t>2</a:t>
            </a:r>
            <a:r>
              <a:rPr lang="en-US" sz="2800" b="1" i="0" dirty="0">
                <a:solidFill>
                  <a:srgbClr val="FF0000"/>
                </a:solidFill>
                <a:effectLst/>
                <a:highlight>
                  <a:srgbClr val="FFFFFF"/>
                </a:highlight>
                <a:latin typeface="Open Sans" panose="020B0606030504020204" pitchFamily="34" charset="0"/>
              </a:rPr>
              <a:t> (n-1)d</a:t>
            </a:r>
            <a:r>
              <a:rPr lang="en-US" sz="2800" b="1" i="0" baseline="30000" dirty="0">
                <a:solidFill>
                  <a:srgbClr val="FF0000"/>
                </a:solidFill>
                <a:effectLst/>
                <a:highlight>
                  <a:srgbClr val="FFFFFF"/>
                </a:highlight>
                <a:latin typeface="Open Sans" panose="020B0606030504020204" pitchFamily="34" charset="0"/>
              </a:rPr>
              <a:t>0-1</a:t>
            </a:r>
            <a:r>
              <a:rPr lang="en-US" sz="2800" b="1" i="0" dirty="0">
                <a:solidFill>
                  <a:srgbClr val="FF0000"/>
                </a:solidFill>
                <a:effectLst/>
                <a:highlight>
                  <a:srgbClr val="FFFFFF"/>
                </a:highlight>
                <a:latin typeface="Open Sans" panose="020B0606030504020204" pitchFamily="34" charset="0"/>
              </a:rPr>
              <a:t> (n-2)f</a:t>
            </a:r>
            <a:r>
              <a:rPr lang="en-US" sz="2800" b="1" i="0" baseline="30000" dirty="0">
                <a:solidFill>
                  <a:srgbClr val="FF0000"/>
                </a:solidFill>
                <a:effectLst/>
                <a:highlight>
                  <a:srgbClr val="FFFFFF"/>
                </a:highlight>
                <a:latin typeface="Open Sans" panose="020B0606030504020204" pitchFamily="34" charset="0"/>
              </a:rPr>
              <a:t>1-14</a:t>
            </a:r>
            <a:r>
              <a:rPr lang="en-US" sz="2800" b="0" i="0" dirty="0">
                <a:solidFill>
                  <a:srgbClr val="FF0000"/>
                </a:solidFill>
                <a:effectLst/>
                <a:highlight>
                  <a:srgbClr val="FFFFFF"/>
                </a:highlight>
                <a:latin typeface="Open Sans" panose="020B0606030504020204" pitchFamily="34" charset="0"/>
              </a:rPr>
              <a:t> </a:t>
            </a:r>
          </a:p>
          <a:p>
            <a:pPr algn="just"/>
            <a:r>
              <a:rPr lang="en-US" sz="2400" b="0" i="0" dirty="0">
                <a:effectLst/>
                <a:highlight>
                  <a:srgbClr val="FFFFFF"/>
                </a:highlight>
                <a:latin typeface="Open Sans" panose="020B0606030504020204" pitchFamily="34" charset="0"/>
              </a:rPr>
              <a:t>They resemble each other very closely as they have same electronic configuration in nth and (n-1) valency shell. Their most common oxidation state is +3 involving only 5d1 and 6s2 electrons. An alternate electronic configuration is also suggested that after Ce, the d electron also shifts to 4f orbital, except for those elements where it will disturb f</a:t>
            </a:r>
            <a:r>
              <a:rPr lang="en-US" sz="2400" b="0" i="0" baseline="30000" dirty="0">
                <a:effectLst/>
                <a:highlight>
                  <a:srgbClr val="FFFFFF"/>
                </a:highlight>
                <a:latin typeface="Open Sans" panose="020B0606030504020204" pitchFamily="34" charset="0"/>
              </a:rPr>
              <a:t>1</a:t>
            </a:r>
            <a:r>
              <a:rPr lang="en-US" sz="2400" b="0" i="0" dirty="0">
                <a:effectLst/>
                <a:highlight>
                  <a:srgbClr val="FFFFFF"/>
                </a:highlight>
                <a:latin typeface="Open Sans" panose="020B0606030504020204" pitchFamily="34" charset="0"/>
              </a:rPr>
              <a:t> or f</a:t>
            </a:r>
            <a:r>
              <a:rPr lang="en-US" sz="2400" b="0" i="0" baseline="30000" dirty="0">
                <a:effectLst/>
                <a:highlight>
                  <a:srgbClr val="FFFFFF"/>
                </a:highlight>
                <a:latin typeface="Open Sans" panose="020B0606030504020204" pitchFamily="34" charset="0"/>
              </a:rPr>
              <a:t>14</a:t>
            </a:r>
            <a:r>
              <a:rPr lang="en-US" sz="2400" b="0" i="0" dirty="0">
                <a:effectLst/>
                <a:highlight>
                  <a:srgbClr val="FFFFFF"/>
                </a:highlight>
                <a:latin typeface="Open Sans" panose="020B0606030504020204" pitchFamily="34" charset="0"/>
              </a:rPr>
              <a:t> configuration.</a:t>
            </a:r>
            <a:endParaRPr lang="en-IN" dirty="0"/>
          </a:p>
        </p:txBody>
      </p:sp>
    </p:spTree>
    <p:extLst>
      <p:ext uri="{BB962C8B-B14F-4D97-AF65-F5344CB8AC3E}">
        <p14:creationId xmlns:p14="http://schemas.microsoft.com/office/powerpoint/2010/main" val="1526787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913721F-8FA6-7B04-05AD-F67A350EC1CA}"/>
              </a:ext>
            </a:extLst>
          </p:cNvPr>
          <p:cNvSpPr txBox="1"/>
          <p:nvPr/>
        </p:nvSpPr>
        <p:spPr>
          <a:xfrm>
            <a:off x="381000" y="540603"/>
            <a:ext cx="8077200" cy="830997"/>
          </a:xfrm>
          <a:prstGeom prst="rect">
            <a:avLst/>
          </a:prstGeom>
          <a:noFill/>
        </p:spPr>
        <p:txBody>
          <a:bodyPr wrap="square">
            <a:spAutoFit/>
          </a:bodyPr>
          <a:lstStyle/>
          <a:p>
            <a:r>
              <a:rPr lang="en-IN" sz="2400" b="1" dirty="0">
                <a:solidFill>
                  <a:srgbClr val="C00000"/>
                </a:solidFill>
                <a:highlight>
                  <a:srgbClr val="FFFFFF"/>
                </a:highlight>
                <a:latin typeface="Open Sans" panose="020B0606030504020204" pitchFamily="34" charset="0"/>
              </a:rPr>
              <a:t>For lanthanides</a:t>
            </a:r>
          </a:p>
          <a:p>
            <a:r>
              <a:rPr lang="en-IN" sz="2400" b="1" dirty="0">
                <a:solidFill>
                  <a:srgbClr val="C00000"/>
                </a:solidFill>
                <a:highlight>
                  <a:srgbClr val="FFFFFF"/>
                </a:highlight>
                <a:latin typeface="Open Sans" panose="020B0606030504020204" pitchFamily="34" charset="0"/>
              </a:rPr>
              <a:t>General </a:t>
            </a:r>
            <a:r>
              <a:rPr lang="en-IN" sz="2400" b="1" i="0" dirty="0">
                <a:solidFill>
                  <a:srgbClr val="C00000"/>
                </a:solidFill>
                <a:effectLst/>
                <a:highlight>
                  <a:srgbClr val="FFFFFF"/>
                </a:highlight>
                <a:latin typeface="Open Sans" panose="020B0606030504020204" pitchFamily="34" charset="0"/>
              </a:rPr>
              <a:t>Electronic configuration is [Xe]6s</a:t>
            </a:r>
            <a:r>
              <a:rPr lang="en-IN" sz="2400" b="1" i="0" baseline="30000" dirty="0">
                <a:solidFill>
                  <a:srgbClr val="C00000"/>
                </a:solidFill>
                <a:effectLst/>
                <a:highlight>
                  <a:srgbClr val="FFFFFF"/>
                </a:highlight>
                <a:latin typeface="Open Sans" panose="020B0606030504020204" pitchFamily="34" charset="0"/>
              </a:rPr>
              <a:t>2</a:t>
            </a:r>
            <a:r>
              <a:rPr lang="en-IN" sz="2400" b="1" i="0" dirty="0">
                <a:solidFill>
                  <a:srgbClr val="C00000"/>
                </a:solidFill>
                <a:effectLst/>
                <a:highlight>
                  <a:srgbClr val="FFFFFF"/>
                </a:highlight>
                <a:latin typeface="Open Sans" panose="020B0606030504020204" pitchFamily="34" charset="0"/>
              </a:rPr>
              <a:t> 4f</a:t>
            </a:r>
            <a:r>
              <a:rPr lang="en-IN" sz="2400" b="1" i="0" baseline="30000" dirty="0">
                <a:solidFill>
                  <a:srgbClr val="C00000"/>
                </a:solidFill>
                <a:effectLst/>
                <a:highlight>
                  <a:srgbClr val="FFFFFF"/>
                </a:highlight>
                <a:latin typeface="Open Sans" panose="020B0606030504020204" pitchFamily="34" charset="0"/>
              </a:rPr>
              <a:t>0-14</a:t>
            </a:r>
            <a:r>
              <a:rPr lang="en-IN" sz="2400" b="1" i="0" dirty="0">
                <a:solidFill>
                  <a:srgbClr val="C00000"/>
                </a:solidFill>
                <a:effectLst/>
                <a:highlight>
                  <a:srgbClr val="FFFFFF"/>
                </a:highlight>
                <a:latin typeface="Open Sans" panose="020B0606030504020204" pitchFamily="34" charset="0"/>
              </a:rPr>
              <a:t> 5d</a:t>
            </a:r>
            <a:r>
              <a:rPr lang="en-IN" sz="2400" b="1" i="0" baseline="30000" dirty="0">
                <a:solidFill>
                  <a:srgbClr val="C00000"/>
                </a:solidFill>
                <a:effectLst/>
                <a:highlight>
                  <a:srgbClr val="FFFFFF"/>
                </a:highlight>
                <a:latin typeface="Open Sans" panose="020B0606030504020204" pitchFamily="34" charset="0"/>
              </a:rPr>
              <a:t>0-1</a:t>
            </a:r>
            <a:endParaRPr lang="en-IN" sz="2400" b="1" baseline="30000" dirty="0">
              <a:solidFill>
                <a:srgbClr val="C00000"/>
              </a:solidFill>
            </a:endParaRPr>
          </a:p>
        </p:txBody>
      </p:sp>
    </p:spTree>
    <p:extLst>
      <p:ext uri="{BB962C8B-B14F-4D97-AF65-F5344CB8AC3E}">
        <p14:creationId xmlns:p14="http://schemas.microsoft.com/office/powerpoint/2010/main" val="4068319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3632</TotalTime>
  <Words>3823</Words>
  <Application>Microsoft Office PowerPoint</Application>
  <PresentationFormat>On-screen Show (4:3)</PresentationFormat>
  <Paragraphs>426</Paragraphs>
  <Slides>31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Arial Rounded MT Bold</vt:lpstr>
      <vt:lpstr>Arial Unicode MS</vt:lpstr>
      <vt:lpstr>Calibri</vt:lpstr>
      <vt:lpstr>Cambria</vt:lpstr>
      <vt:lpstr>Cambria Math</vt:lpstr>
      <vt:lpstr>Helvetica Neue</vt:lpstr>
      <vt:lpstr>Minion Pro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Semanti Basu</cp:lastModifiedBy>
  <cp:revision>147</cp:revision>
  <dcterms:created xsi:type="dcterms:W3CDTF">2020-12-23T08:09:49Z</dcterms:created>
  <dcterms:modified xsi:type="dcterms:W3CDTF">2024-11-22T15:16:28Z</dcterms:modified>
</cp:coreProperties>
</file>